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63" r:id="rId4"/>
    <p:sldId id="278" r:id="rId5"/>
    <p:sldId id="273" r:id="rId6"/>
    <p:sldId id="259" r:id="rId7"/>
    <p:sldId id="258" r:id="rId8"/>
    <p:sldId id="277" r:id="rId9"/>
    <p:sldId id="274" r:id="rId10"/>
    <p:sldId id="260" r:id="rId11"/>
    <p:sldId id="272" r:id="rId12"/>
    <p:sldId id="264" r:id="rId13"/>
    <p:sldId id="265" r:id="rId14"/>
    <p:sldId id="266" r:id="rId15"/>
    <p:sldId id="267" r:id="rId16"/>
    <p:sldId id="268" r:id="rId17"/>
    <p:sldId id="269" r:id="rId18"/>
    <p:sldId id="270" r:id="rId19"/>
    <p:sldId id="271" r:id="rId20"/>
    <p:sldId id="261" r:id="rId21"/>
    <p:sldId id="275" r:id="rId22"/>
    <p:sldId id="262" r:id="rId23"/>
    <p:sldId id="276" r:id="rId2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8" autoAdjust="0"/>
    <p:restoredTop sz="94660"/>
  </p:normalViewPr>
  <p:slideViewPr>
    <p:cSldViewPr snapToGrid="0">
      <p:cViewPr varScale="1">
        <p:scale>
          <a:sx n="86" d="100"/>
          <a:sy n="86" d="100"/>
        </p:scale>
        <p:origin x="39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509AEE-D64E-45FD-A8BF-11060B32C441}" type="datetimeFigureOut">
              <a:rPr lang="fr-FR" smtClean="0"/>
              <a:t>21/12/2017</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A2EC7B-B8A7-4AF0-8191-759DDE70F219}" type="slidenum">
              <a:rPr lang="fr-FR" smtClean="0"/>
              <a:t>‹N°›</a:t>
            </a:fld>
            <a:endParaRPr lang="fr-FR"/>
          </a:p>
        </p:txBody>
      </p:sp>
    </p:spTree>
    <p:extLst>
      <p:ext uri="{BB962C8B-B14F-4D97-AF65-F5344CB8AC3E}">
        <p14:creationId xmlns:p14="http://schemas.microsoft.com/office/powerpoint/2010/main" val="2889175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F39198-B67F-4CA1-B72D-34BFC6F20975}"/>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0955C0B8-F5BB-494D-A2CF-C75C410285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0843C6B1-7FDF-4129-B68D-41C7F954D675}"/>
              </a:ext>
            </a:extLst>
          </p:cNvPr>
          <p:cNvSpPr>
            <a:spLocks noGrp="1"/>
          </p:cNvSpPr>
          <p:nvPr>
            <p:ph type="dt" sz="half" idx="10"/>
          </p:nvPr>
        </p:nvSpPr>
        <p:spPr/>
        <p:txBody>
          <a:bodyPr/>
          <a:lstStyle/>
          <a:p>
            <a:fld id="{CD36D253-46ED-4E51-887C-045C7FB51EE7}" type="datetimeFigureOut">
              <a:rPr lang="fr-FR" smtClean="0"/>
              <a:t>21/12/2017</a:t>
            </a:fld>
            <a:endParaRPr lang="fr-FR"/>
          </a:p>
        </p:txBody>
      </p:sp>
      <p:sp>
        <p:nvSpPr>
          <p:cNvPr id="5" name="Espace réservé du pied de page 4">
            <a:extLst>
              <a:ext uri="{FF2B5EF4-FFF2-40B4-BE49-F238E27FC236}">
                <a16:creationId xmlns:a16="http://schemas.microsoft.com/office/drawing/2014/main" id="{D3CE841C-C56B-4A90-B9D5-24C5BEB46A1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7647292-2C3C-4255-A07F-A61F58CECA32}"/>
              </a:ext>
            </a:extLst>
          </p:cNvPr>
          <p:cNvSpPr>
            <a:spLocks noGrp="1"/>
          </p:cNvSpPr>
          <p:nvPr>
            <p:ph type="sldNum" sz="quarter" idx="12"/>
          </p:nvPr>
        </p:nvSpPr>
        <p:spPr/>
        <p:txBody>
          <a:bodyPr/>
          <a:lstStyle/>
          <a:p>
            <a:fld id="{F187C4E9-9AEC-412B-A47F-6DC173482A88}" type="slidenum">
              <a:rPr lang="fr-FR" smtClean="0"/>
              <a:t>‹N°›</a:t>
            </a:fld>
            <a:endParaRPr lang="fr-FR"/>
          </a:p>
        </p:txBody>
      </p:sp>
    </p:spTree>
    <p:extLst>
      <p:ext uri="{BB962C8B-B14F-4D97-AF65-F5344CB8AC3E}">
        <p14:creationId xmlns:p14="http://schemas.microsoft.com/office/powerpoint/2010/main" val="2062594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D22F32-2B65-4CD1-9AF7-F05E9DB01E0C}"/>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1AB177F1-0E73-4666-9D12-92DEF5322A08}"/>
              </a:ext>
            </a:extLst>
          </p:cNvPr>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08B7C96-BDE2-4C48-AF45-964A1A2CE59F}"/>
              </a:ext>
            </a:extLst>
          </p:cNvPr>
          <p:cNvSpPr>
            <a:spLocks noGrp="1"/>
          </p:cNvSpPr>
          <p:nvPr>
            <p:ph type="dt" sz="half" idx="10"/>
          </p:nvPr>
        </p:nvSpPr>
        <p:spPr/>
        <p:txBody>
          <a:bodyPr/>
          <a:lstStyle/>
          <a:p>
            <a:fld id="{CD36D253-46ED-4E51-887C-045C7FB51EE7}" type="datetimeFigureOut">
              <a:rPr lang="fr-FR" smtClean="0"/>
              <a:t>21/12/2017</a:t>
            </a:fld>
            <a:endParaRPr lang="fr-FR"/>
          </a:p>
        </p:txBody>
      </p:sp>
      <p:sp>
        <p:nvSpPr>
          <p:cNvPr id="5" name="Espace réservé du pied de page 4">
            <a:extLst>
              <a:ext uri="{FF2B5EF4-FFF2-40B4-BE49-F238E27FC236}">
                <a16:creationId xmlns:a16="http://schemas.microsoft.com/office/drawing/2014/main" id="{938EE0FE-7FD1-428D-9B25-DEB3D554CAE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D6A720B-8ED2-4453-B81A-B13BF928F296}"/>
              </a:ext>
            </a:extLst>
          </p:cNvPr>
          <p:cNvSpPr>
            <a:spLocks noGrp="1"/>
          </p:cNvSpPr>
          <p:nvPr>
            <p:ph type="sldNum" sz="quarter" idx="12"/>
          </p:nvPr>
        </p:nvSpPr>
        <p:spPr/>
        <p:txBody>
          <a:bodyPr/>
          <a:lstStyle/>
          <a:p>
            <a:fld id="{F187C4E9-9AEC-412B-A47F-6DC173482A88}" type="slidenum">
              <a:rPr lang="fr-FR" smtClean="0"/>
              <a:t>‹N°›</a:t>
            </a:fld>
            <a:endParaRPr lang="fr-FR"/>
          </a:p>
        </p:txBody>
      </p:sp>
    </p:spTree>
    <p:extLst>
      <p:ext uri="{BB962C8B-B14F-4D97-AF65-F5344CB8AC3E}">
        <p14:creationId xmlns:p14="http://schemas.microsoft.com/office/powerpoint/2010/main" val="3927566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960AE4F9-4722-4B11-A728-4DE0E79A1E51}"/>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854530D5-18AD-422D-8DAA-1B299A1D6058}"/>
              </a:ext>
            </a:extLst>
          </p:cNvPr>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BABFD61-C3D5-4DF6-A0A5-ADCE6C43FE54}"/>
              </a:ext>
            </a:extLst>
          </p:cNvPr>
          <p:cNvSpPr>
            <a:spLocks noGrp="1"/>
          </p:cNvSpPr>
          <p:nvPr>
            <p:ph type="dt" sz="half" idx="10"/>
          </p:nvPr>
        </p:nvSpPr>
        <p:spPr/>
        <p:txBody>
          <a:bodyPr/>
          <a:lstStyle/>
          <a:p>
            <a:fld id="{CD36D253-46ED-4E51-887C-045C7FB51EE7}" type="datetimeFigureOut">
              <a:rPr lang="fr-FR" smtClean="0"/>
              <a:t>21/12/2017</a:t>
            </a:fld>
            <a:endParaRPr lang="fr-FR"/>
          </a:p>
        </p:txBody>
      </p:sp>
      <p:sp>
        <p:nvSpPr>
          <p:cNvPr id="5" name="Espace réservé du pied de page 4">
            <a:extLst>
              <a:ext uri="{FF2B5EF4-FFF2-40B4-BE49-F238E27FC236}">
                <a16:creationId xmlns:a16="http://schemas.microsoft.com/office/drawing/2014/main" id="{84FB4438-3136-44B1-8B76-B8A9516D5FD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64B4695-AFE0-4AB4-B3E8-C467DDABDAFF}"/>
              </a:ext>
            </a:extLst>
          </p:cNvPr>
          <p:cNvSpPr>
            <a:spLocks noGrp="1"/>
          </p:cNvSpPr>
          <p:nvPr>
            <p:ph type="sldNum" sz="quarter" idx="12"/>
          </p:nvPr>
        </p:nvSpPr>
        <p:spPr/>
        <p:txBody>
          <a:bodyPr/>
          <a:lstStyle/>
          <a:p>
            <a:fld id="{F187C4E9-9AEC-412B-A47F-6DC173482A88}" type="slidenum">
              <a:rPr lang="fr-FR" smtClean="0"/>
              <a:t>‹N°›</a:t>
            </a:fld>
            <a:endParaRPr lang="fr-FR"/>
          </a:p>
        </p:txBody>
      </p:sp>
    </p:spTree>
    <p:extLst>
      <p:ext uri="{BB962C8B-B14F-4D97-AF65-F5344CB8AC3E}">
        <p14:creationId xmlns:p14="http://schemas.microsoft.com/office/powerpoint/2010/main" val="2178523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6E1AB8-1701-4F60-AF10-A7A0B770C41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E6D61C0-D21B-4D2F-B54F-C0A4973B803C}"/>
              </a:ext>
            </a:extLst>
          </p:cNvPr>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386815F-15B8-47BA-B186-F34A7EE09D2D}"/>
              </a:ext>
            </a:extLst>
          </p:cNvPr>
          <p:cNvSpPr>
            <a:spLocks noGrp="1"/>
          </p:cNvSpPr>
          <p:nvPr>
            <p:ph type="dt" sz="half" idx="10"/>
          </p:nvPr>
        </p:nvSpPr>
        <p:spPr/>
        <p:txBody>
          <a:bodyPr/>
          <a:lstStyle/>
          <a:p>
            <a:fld id="{CD36D253-46ED-4E51-887C-045C7FB51EE7}" type="datetimeFigureOut">
              <a:rPr lang="fr-FR" smtClean="0"/>
              <a:t>21/12/2017</a:t>
            </a:fld>
            <a:endParaRPr lang="fr-FR"/>
          </a:p>
        </p:txBody>
      </p:sp>
      <p:sp>
        <p:nvSpPr>
          <p:cNvPr id="5" name="Espace réservé du pied de page 4">
            <a:extLst>
              <a:ext uri="{FF2B5EF4-FFF2-40B4-BE49-F238E27FC236}">
                <a16:creationId xmlns:a16="http://schemas.microsoft.com/office/drawing/2014/main" id="{13D49B51-D88E-4DD0-87EA-69AFAB311C1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B2013FD-837C-4B06-B2AB-80EE26D9D81C}"/>
              </a:ext>
            </a:extLst>
          </p:cNvPr>
          <p:cNvSpPr>
            <a:spLocks noGrp="1"/>
          </p:cNvSpPr>
          <p:nvPr>
            <p:ph type="sldNum" sz="quarter" idx="12"/>
          </p:nvPr>
        </p:nvSpPr>
        <p:spPr/>
        <p:txBody>
          <a:bodyPr/>
          <a:lstStyle/>
          <a:p>
            <a:fld id="{F187C4E9-9AEC-412B-A47F-6DC173482A88}" type="slidenum">
              <a:rPr lang="fr-FR" smtClean="0"/>
              <a:t>‹N°›</a:t>
            </a:fld>
            <a:endParaRPr lang="fr-FR"/>
          </a:p>
        </p:txBody>
      </p:sp>
    </p:spTree>
    <p:extLst>
      <p:ext uri="{BB962C8B-B14F-4D97-AF65-F5344CB8AC3E}">
        <p14:creationId xmlns:p14="http://schemas.microsoft.com/office/powerpoint/2010/main" val="178133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0B6E38-6299-447E-9855-423C558836C5}"/>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4BE56AF5-DFCC-40EF-B487-A31DC8E958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a:extLst>
              <a:ext uri="{FF2B5EF4-FFF2-40B4-BE49-F238E27FC236}">
                <a16:creationId xmlns:a16="http://schemas.microsoft.com/office/drawing/2014/main" id="{15E2B29E-696B-4CE8-BF05-46C7B251466F}"/>
              </a:ext>
            </a:extLst>
          </p:cNvPr>
          <p:cNvSpPr>
            <a:spLocks noGrp="1"/>
          </p:cNvSpPr>
          <p:nvPr>
            <p:ph type="dt" sz="half" idx="10"/>
          </p:nvPr>
        </p:nvSpPr>
        <p:spPr/>
        <p:txBody>
          <a:bodyPr/>
          <a:lstStyle/>
          <a:p>
            <a:fld id="{CD36D253-46ED-4E51-887C-045C7FB51EE7}" type="datetimeFigureOut">
              <a:rPr lang="fr-FR" smtClean="0"/>
              <a:t>21/12/2017</a:t>
            </a:fld>
            <a:endParaRPr lang="fr-FR"/>
          </a:p>
        </p:txBody>
      </p:sp>
      <p:sp>
        <p:nvSpPr>
          <p:cNvPr id="5" name="Espace réservé du pied de page 4">
            <a:extLst>
              <a:ext uri="{FF2B5EF4-FFF2-40B4-BE49-F238E27FC236}">
                <a16:creationId xmlns:a16="http://schemas.microsoft.com/office/drawing/2014/main" id="{1A0C6ABA-D6D1-4C5B-A2E2-CD92C4EE23E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056BC2F-B828-4DB7-9F12-A847158F7477}"/>
              </a:ext>
            </a:extLst>
          </p:cNvPr>
          <p:cNvSpPr>
            <a:spLocks noGrp="1"/>
          </p:cNvSpPr>
          <p:nvPr>
            <p:ph type="sldNum" sz="quarter" idx="12"/>
          </p:nvPr>
        </p:nvSpPr>
        <p:spPr/>
        <p:txBody>
          <a:bodyPr/>
          <a:lstStyle/>
          <a:p>
            <a:fld id="{F187C4E9-9AEC-412B-A47F-6DC173482A88}" type="slidenum">
              <a:rPr lang="fr-FR" smtClean="0"/>
              <a:t>‹N°›</a:t>
            </a:fld>
            <a:endParaRPr lang="fr-FR"/>
          </a:p>
        </p:txBody>
      </p:sp>
    </p:spTree>
    <p:extLst>
      <p:ext uri="{BB962C8B-B14F-4D97-AF65-F5344CB8AC3E}">
        <p14:creationId xmlns:p14="http://schemas.microsoft.com/office/powerpoint/2010/main" val="982073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C87896-92C8-4B69-873D-E72A95322D13}"/>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A6AA1A0-D572-45B6-9382-EC257B31B982}"/>
              </a:ext>
            </a:extLst>
          </p:cNvPr>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A363977E-29E0-4BF4-81C2-6511ADA5C2CC}"/>
              </a:ext>
            </a:extLst>
          </p:cNvPr>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F551462D-A297-4C06-B3B6-C1C15942305A}"/>
              </a:ext>
            </a:extLst>
          </p:cNvPr>
          <p:cNvSpPr>
            <a:spLocks noGrp="1"/>
          </p:cNvSpPr>
          <p:nvPr>
            <p:ph type="dt" sz="half" idx="10"/>
          </p:nvPr>
        </p:nvSpPr>
        <p:spPr/>
        <p:txBody>
          <a:bodyPr/>
          <a:lstStyle/>
          <a:p>
            <a:fld id="{CD36D253-46ED-4E51-887C-045C7FB51EE7}" type="datetimeFigureOut">
              <a:rPr lang="fr-FR" smtClean="0"/>
              <a:t>21/12/2017</a:t>
            </a:fld>
            <a:endParaRPr lang="fr-FR"/>
          </a:p>
        </p:txBody>
      </p:sp>
      <p:sp>
        <p:nvSpPr>
          <p:cNvPr id="6" name="Espace réservé du pied de page 5">
            <a:extLst>
              <a:ext uri="{FF2B5EF4-FFF2-40B4-BE49-F238E27FC236}">
                <a16:creationId xmlns:a16="http://schemas.microsoft.com/office/drawing/2014/main" id="{A839E158-67A1-49EC-9C39-EBD514C6AB0D}"/>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737567C-A570-43BB-B16B-7F861045EDB5}"/>
              </a:ext>
            </a:extLst>
          </p:cNvPr>
          <p:cNvSpPr>
            <a:spLocks noGrp="1"/>
          </p:cNvSpPr>
          <p:nvPr>
            <p:ph type="sldNum" sz="quarter" idx="12"/>
          </p:nvPr>
        </p:nvSpPr>
        <p:spPr/>
        <p:txBody>
          <a:bodyPr/>
          <a:lstStyle/>
          <a:p>
            <a:fld id="{F187C4E9-9AEC-412B-A47F-6DC173482A88}" type="slidenum">
              <a:rPr lang="fr-FR" smtClean="0"/>
              <a:t>‹N°›</a:t>
            </a:fld>
            <a:endParaRPr lang="fr-FR"/>
          </a:p>
        </p:txBody>
      </p:sp>
    </p:spTree>
    <p:extLst>
      <p:ext uri="{BB962C8B-B14F-4D97-AF65-F5344CB8AC3E}">
        <p14:creationId xmlns:p14="http://schemas.microsoft.com/office/powerpoint/2010/main" val="322087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7B84FC-3D30-40DA-B472-9A762E2A4A16}"/>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6DDFEE37-16EC-4EC1-9AF9-186E707843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a:extLst>
              <a:ext uri="{FF2B5EF4-FFF2-40B4-BE49-F238E27FC236}">
                <a16:creationId xmlns:a16="http://schemas.microsoft.com/office/drawing/2014/main" id="{D3C5D408-26FD-47B1-8713-63008B7E0646}"/>
              </a:ext>
            </a:extLst>
          </p:cNvPr>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7D0C26F0-DA8C-4EE5-8DAA-1FBEDD2FF4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a:extLst>
              <a:ext uri="{FF2B5EF4-FFF2-40B4-BE49-F238E27FC236}">
                <a16:creationId xmlns:a16="http://schemas.microsoft.com/office/drawing/2014/main" id="{BF0303C4-2304-453C-8E09-F324A1AD0EE7}"/>
              </a:ext>
            </a:extLst>
          </p:cNvPr>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7F40E835-D9E0-4E44-AF79-4E7F93F01B79}"/>
              </a:ext>
            </a:extLst>
          </p:cNvPr>
          <p:cNvSpPr>
            <a:spLocks noGrp="1"/>
          </p:cNvSpPr>
          <p:nvPr>
            <p:ph type="dt" sz="half" idx="10"/>
          </p:nvPr>
        </p:nvSpPr>
        <p:spPr/>
        <p:txBody>
          <a:bodyPr/>
          <a:lstStyle/>
          <a:p>
            <a:fld id="{CD36D253-46ED-4E51-887C-045C7FB51EE7}" type="datetimeFigureOut">
              <a:rPr lang="fr-FR" smtClean="0"/>
              <a:t>21/12/2017</a:t>
            </a:fld>
            <a:endParaRPr lang="fr-FR"/>
          </a:p>
        </p:txBody>
      </p:sp>
      <p:sp>
        <p:nvSpPr>
          <p:cNvPr id="8" name="Espace réservé du pied de page 7">
            <a:extLst>
              <a:ext uri="{FF2B5EF4-FFF2-40B4-BE49-F238E27FC236}">
                <a16:creationId xmlns:a16="http://schemas.microsoft.com/office/drawing/2014/main" id="{36D5866E-C7B0-4E39-895B-9C1B409C6F6B}"/>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E7E60252-9A4F-43D1-BD75-665D43BBC767}"/>
              </a:ext>
            </a:extLst>
          </p:cNvPr>
          <p:cNvSpPr>
            <a:spLocks noGrp="1"/>
          </p:cNvSpPr>
          <p:nvPr>
            <p:ph type="sldNum" sz="quarter" idx="12"/>
          </p:nvPr>
        </p:nvSpPr>
        <p:spPr/>
        <p:txBody>
          <a:bodyPr/>
          <a:lstStyle/>
          <a:p>
            <a:fld id="{F187C4E9-9AEC-412B-A47F-6DC173482A88}" type="slidenum">
              <a:rPr lang="fr-FR" smtClean="0"/>
              <a:t>‹N°›</a:t>
            </a:fld>
            <a:endParaRPr lang="fr-FR"/>
          </a:p>
        </p:txBody>
      </p:sp>
    </p:spTree>
    <p:extLst>
      <p:ext uri="{BB962C8B-B14F-4D97-AF65-F5344CB8AC3E}">
        <p14:creationId xmlns:p14="http://schemas.microsoft.com/office/powerpoint/2010/main" val="3426988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06338D-8B6E-4E70-AFBA-2E9ED4FA9AAB}"/>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2CBD4D1C-5EB6-42A9-88D0-B43F4202A0A9}"/>
              </a:ext>
            </a:extLst>
          </p:cNvPr>
          <p:cNvSpPr>
            <a:spLocks noGrp="1"/>
          </p:cNvSpPr>
          <p:nvPr>
            <p:ph type="dt" sz="half" idx="10"/>
          </p:nvPr>
        </p:nvSpPr>
        <p:spPr/>
        <p:txBody>
          <a:bodyPr/>
          <a:lstStyle/>
          <a:p>
            <a:fld id="{CD36D253-46ED-4E51-887C-045C7FB51EE7}" type="datetimeFigureOut">
              <a:rPr lang="fr-FR" smtClean="0"/>
              <a:t>21/12/2017</a:t>
            </a:fld>
            <a:endParaRPr lang="fr-FR"/>
          </a:p>
        </p:txBody>
      </p:sp>
      <p:sp>
        <p:nvSpPr>
          <p:cNvPr id="4" name="Espace réservé du pied de page 3">
            <a:extLst>
              <a:ext uri="{FF2B5EF4-FFF2-40B4-BE49-F238E27FC236}">
                <a16:creationId xmlns:a16="http://schemas.microsoft.com/office/drawing/2014/main" id="{270C0CB2-803C-492C-A7CE-57672C810796}"/>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97105D82-C29A-4EAE-A09B-2313BE4F1ACA}"/>
              </a:ext>
            </a:extLst>
          </p:cNvPr>
          <p:cNvSpPr>
            <a:spLocks noGrp="1"/>
          </p:cNvSpPr>
          <p:nvPr>
            <p:ph type="sldNum" sz="quarter" idx="12"/>
          </p:nvPr>
        </p:nvSpPr>
        <p:spPr/>
        <p:txBody>
          <a:bodyPr/>
          <a:lstStyle/>
          <a:p>
            <a:fld id="{F187C4E9-9AEC-412B-A47F-6DC173482A88}" type="slidenum">
              <a:rPr lang="fr-FR" smtClean="0"/>
              <a:t>‹N°›</a:t>
            </a:fld>
            <a:endParaRPr lang="fr-FR"/>
          </a:p>
        </p:txBody>
      </p:sp>
    </p:spTree>
    <p:extLst>
      <p:ext uri="{BB962C8B-B14F-4D97-AF65-F5344CB8AC3E}">
        <p14:creationId xmlns:p14="http://schemas.microsoft.com/office/powerpoint/2010/main" val="1664699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A642CC10-674D-4137-B03F-58B5464A91B4}"/>
              </a:ext>
            </a:extLst>
          </p:cNvPr>
          <p:cNvSpPr>
            <a:spLocks noGrp="1"/>
          </p:cNvSpPr>
          <p:nvPr>
            <p:ph type="dt" sz="half" idx="10"/>
          </p:nvPr>
        </p:nvSpPr>
        <p:spPr/>
        <p:txBody>
          <a:bodyPr/>
          <a:lstStyle/>
          <a:p>
            <a:fld id="{CD36D253-46ED-4E51-887C-045C7FB51EE7}" type="datetimeFigureOut">
              <a:rPr lang="fr-FR" smtClean="0"/>
              <a:t>21/12/2017</a:t>
            </a:fld>
            <a:endParaRPr lang="fr-FR"/>
          </a:p>
        </p:txBody>
      </p:sp>
      <p:sp>
        <p:nvSpPr>
          <p:cNvPr id="3" name="Espace réservé du pied de page 2">
            <a:extLst>
              <a:ext uri="{FF2B5EF4-FFF2-40B4-BE49-F238E27FC236}">
                <a16:creationId xmlns:a16="http://schemas.microsoft.com/office/drawing/2014/main" id="{774706EA-2DC3-4007-9C7F-02D1C4943613}"/>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D43657FC-41C0-450F-9854-52C8666E9813}"/>
              </a:ext>
            </a:extLst>
          </p:cNvPr>
          <p:cNvSpPr>
            <a:spLocks noGrp="1"/>
          </p:cNvSpPr>
          <p:nvPr>
            <p:ph type="sldNum" sz="quarter" idx="12"/>
          </p:nvPr>
        </p:nvSpPr>
        <p:spPr/>
        <p:txBody>
          <a:bodyPr/>
          <a:lstStyle/>
          <a:p>
            <a:fld id="{F187C4E9-9AEC-412B-A47F-6DC173482A88}" type="slidenum">
              <a:rPr lang="fr-FR" smtClean="0"/>
              <a:t>‹N°›</a:t>
            </a:fld>
            <a:endParaRPr lang="fr-FR"/>
          </a:p>
        </p:txBody>
      </p:sp>
    </p:spTree>
    <p:extLst>
      <p:ext uri="{BB962C8B-B14F-4D97-AF65-F5344CB8AC3E}">
        <p14:creationId xmlns:p14="http://schemas.microsoft.com/office/powerpoint/2010/main" val="836698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790EE3-2EBE-4F0A-A8F8-9DE02A2B6A5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1278EFB2-8B6D-4B1F-B188-C25BBC4D06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D6F64737-C0CC-4C44-A32B-2A4589516F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4C899BBE-E115-46B0-B6EA-AE96DC21C160}"/>
              </a:ext>
            </a:extLst>
          </p:cNvPr>
          <p:cNvSpPr>
            <a:spLocks noGrp="1"/>
          </p:cNvSpPr>
          <p:nvPr>
            <p:ph type="dt" sz="half" idx="10"/>
          </p:nvPr>
        </p:nvSpPr>
        <p:spPr/>
        <p:txBody>
          <a:bodyPr/>
          <a:lstStyle/>
          <a:p>
            <a:fld id="{CD36D253-46ED-4E51-887C-045C7FB51EE7}" type="datetimeFigureOut">
              <a:rPr lang="fr-FR" smtClean="0"/>
              <a:t>21/12/2017</a:t>
            </a:fld>
            <a:endParaRPr lang="fr-FR"/>
          </a:p>
        </p:txBody>
      </p:sp>
      <p:sp>
        <p:nvSpPr>
          <p:cNvPr id="6" name="Espace réservé du pied de page 5">
            <a:extLst>
              <a:ext uri="{FF2B5EF4-FFF2-40B4-BE49-F238E27FC236}">
                <a16:creationId xmlns:a16="http://schemas.microsoft.com/office/drawing/2014/main" id="{9DB62B40-FC98-4DC5-BCE8-287A940195D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C336DF6-3E57-40A9-9018-0FA1A868AA9A}"/>
              </a:ext>
            </a:extLst>
          </p:cNvPr>
          <p:cNvSpPr>
            <a:spLocks noGrp="1"/>
          </p:cNvSpPr>
          <p:nvPr>
            <p:ph type="sldNum" sz="quarter" idx="12"/>
          </p:nvPr>
        </p:nvSpPr>
        <p:spPr/>
        <p:txBody>
          <a:bodyPr/>
          <a:lstStyle/>
          <a:p>
            <a:fld id="{F187C4E9-9AEC-412B-A47F-6DC173482A88}" type="slidenum">
              <a:rPr lang="fr-FR" smtClean="0"/>
              <a:t>‹N°›</a:t>
            </a:fld>
            <a:endParaRPr lang="fr-FR"/>
          </a:p>
        </p:txBody>
      </p:sp>
    </p:spTree>
    <p:extLst>
      <p:ext uri="{BB962C8B-B14F-4D97-AF65-F5344CB8AC3E}">
        <p14:creationId xmlns:p14="http://schemas.microsoft.com/office/powerpoint/2010/main" val="25602252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89DB5-2115-48E2-82C0-642DEDEB890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3B5288F4-8FDB-4179-9C1F-D914473CBF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52E9DAA2-1FF5-489C-B6F4-1FD5AB2A41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E15F14C8-ECB2-452E-A524-01A1ACE5C005}"/>
              </a:ext>
            </a:extLst>
          </p:cNvPr>
          <p:cNvSpPr>
            <a:spLocks noGrp="1"/>
          </p:cNvSpPr>
          <p:nvPr>
            <p:ph type="dt" sz="half" idx="10"/>
          </p:nvPr>
        </p:nvSpPr>
        <p:spPr/>
        <p:txBody>
          <a:bodyPr/>
          <a:lstStyle/>
          <a:p>
            <a:fld id="{CD36D253-46ED-4E51-887C-045C7FB51EE7}" type="datetimeFigureOut">
              <a:rPr lang="fr-FR" smtClean="0"/>
              <a:t>21/12/2017</a:t>
            </a:fld>
            <a:endParaRPr lang="fr-FR"/>
          </a:p>
        </p:txBody>
      </p:sp>
      <p:sp>
        <p:nvSpPr>
          <p:cNvPr id="6" name="Espace réservé du pied de page 5">
            <a:extLst>
              <a:ext uri="{FF2B5EF4-FFF2-40B4-BE49-F238E27FC236}">
                <a16:creationId xmlns:a16="http://schemas.microsoft.com/office/drawing/2014/main" id="{77B61BD7-A308-4A0E-AD8B-DB0E1149E88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EBCC566-614B-4D60-A865-FBFAFB061B07}"/>
              </a:ext>
            </a:extLst>
          </p:cNvPr>
          <p:cNvSpPr>
            <a:spLocks noGrp="1"/>
          </p:cNvSpPr>
          <p:nvPr>
            <p:ph type="sldNum" sz="quarter" idx="12"/>
          </p:nvPr>
        </p:nvSpPr>
        <p:spPr/>
        <p:txBody>
          <a:bodyPr/>
          <a:lstStyle/>
          <a:p>
            <a:fld id="{F187C4E9-9AEC-412B-A47F-6DC173482A88}" type="slidenum">
              <a:rPr lang="fr-FR" smtClean="0"/>
              <a:t>‹N°›</a:t>
            </a:fld>
            <a:endParaRPr lang="fr-FR"/>
          </a:p>
        </p:txBody>
      </p:sp>
    </p:spTree>
    <p:extLst>
      <p:ext uri="{BB962C8B-B14F-4D97-AF65-F5344CB8AC3E}">
        <p14:creationId xmlns:p14="http://schemas.microsoft.com/office/powerpoint/2010/main" val="14043076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8B344290-1902-41D9-8570-A08E6729A2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99E958E0-B044-4FD6-AD4D-E512DA78D4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80C474C-A65D-442E-BC2C-52BFAB0E1B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36D253-46ED-4E51-887C-045C7FB51EE7}" type="datetimeFigureOut">
              <a:rPr lang="fr-FR" smtClean="0"/>
              <a:t>21/12/2017</a:t>
            </a:fld>
            <a:endParaRPr lang="fr-FR"/>
          </a:p>
        </p:txBody>
      </p:sp>
      <p:sp>
        <p:nvSpPr>
          <p:cNvPr id="5" name="Espace réservé du pied de page 4">
            <a:extLst>
              <a:ext uri="{FF2B5EF4-FFF2-40B4-BE49-F238E27FC236}">
                <a16:creationId xmlns:a16="http://schemas.microsoft.com/office/drawing/2014/main" id="{84E8EB33-2314-4BA9-BB41-45F52235B3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18D9DA68-7CD3-4E9F-9EA2-1EC9374A32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87C4E9-9AEC-412B-A47F-6DC173482A88}" type="slidenum">
              <a:rPr lang="fr-FR" smtClean="0"/>
              <a:t>‹N°›</a:t>
            </a:fld>
            <a:endParaRPr lang="fr-FR"/>
          </a:p>
        </p:txBody>
      </p:sp>
    </p:spTree>
    <p:extLst>
      <p:ext uri="{BB962C8B-B14F-4D97-AF65-F5344CB8AC3E}">
        <p14:creationId xmlns:p14="http://schemas.microsoft.com/office/powerpoint/2010/main" val="6292619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2.gif"/><Relationship Id="rId4" Type="http://schemas.openxmlformats.org/officeDocument/2006/relationships/image" Target="../media/image11.gif"/></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41CE8E0-246E-449A-9FC1-7A2E989DBDD9}"/>
              </a:ext>
            </a:extLst>
          </p:cNvPr>
          <p:cNvPicPr>
            <a:picLocks noChangeAspect="1"/>
          </p:cNvPicPr>
          <p:nvPr/>
        </p:nvPicPr>
        <p:blipFill>
          <a:blip r:embed="rId2"/>
          <a:stretch>
            <a:fillRect/>
          </a:stretch>
        </p:blipFill>
        <p:spPr>
          <a:xfrm>
            <a:off x="1190625" y="0"/>
            <a:ext cx="9810750" cy="6855861"/>
          </a:xfrm>
          <a:prstGeom prst="rect">
            <a:avLst/>
          </a:prstGeom>
        </p:spPr>
      </p:pic>
      <p:pic>
        <p:nvPicPr>
          <p:cNvPr id="5" name="Image 4">
            <a:extLst>
              <a:ext uri="{FF2B5EF4-FFF2-40B4-BE49-F238E27FC236}">
                <a16:creationId xmlns:a16="http://schemas.microsoft.com/office/drawing/2014/main" id="{815A07BE-1E50-4E94-B11F-DD23E97EC7B3}"/>
              </a:ext>
            </a:extLst>
          </p:cNvPr>
          <p:cNvPicPr>
            <a:picLocks noChangeAspect="1"/>
          </p:cNvPicPr>
          <p:nvPr/>
        </p:nvPicPr>
        <p:blipFill>
          <a:blip r:embed="rId3"/>
          <a:stretch>
            <a:fillRect/>
          </a:stretch>
        </p:blipFill>
        <p:spPr>
          <a:xfrm>
            <a:off x="10661771" y="0"/>
            <a:ext cx="1530229" cy="810838"/>
          </a:xfrm>
          <a:prstGeom prst="rect">
            <a:avLst/>
          </a:prstGeom>
        </p:spPr>
      </p:pic>
    </p:spTree>
    <p:extLst>
      <p:ext uri="{BB962C8B-B14F-4D97-AF65-F5344CB8AC3E}">
        <p14:creationId xmlns:p14="http://schemas.microsoft.com/office/powerpoint/2010/main" val="3384686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B46478-ED21-4CD9-86BE-32F344EA916D}"/>
              </a:ext>
            </a:extLst>
          </p:cNvPr>
          <p:cNvSpPr>
            <a:spLocks noGrp="1"/>
          </p:cNvSpPr>
          <p:nvPr>
            <p:ph type="title"/>
          </p:nvPr>
        </p:nvSpPr>
        <p:spPr>
          <a:xfrm>
            <a:off x="838200" y="365125"/>
            <a:ext cx="10515600" cy="1325563"/>
          </a:xfrm>
        </p:spPr>
        <p:txBody>
          <a:bodyPr/>
          <a:lstStyle/>
          <a:p>
            <a:r>
              <a:rPr lang="fr-FR">
                <a:latin typeface="Tw Cen MT Condensed Extra Bold" panose="020B0803020202020204" pitchFamily="34" charset="0"/>
              </a:rPr>
              <a:t>Plannings:</a:t>
            </a:r>
            <a:endParaRPr lang="fr-FR" dirty="0">
              <a:latin typeface="Tw Cen MT Condensed Extra Bold" panose="020B0803020202020204" pitchFamily="34" charset="0"/>
            </a:endParaRPr>
          </a:p>
        </p:txBody>
      </p:sp>
      <p:sp>
        <p:nvSpPr>
          <p:cNvPr id="8" name="ZoneTexte 7">
            <a:extLst>
              <a:ext uri="{FF2B5EF4-FFF2-40B4-BE49-F238E27FC236}">
                <a16:creationId xmlns:a16="http://schemas.microsoft.com/office/drawing/2014/main" id="{DEEDA362-CAC6-4D92-A8A7-64E7A0197B4B}"/>
              </a:ext>
            </a:extLst>
          </p:cNvPr>
          <p:cNvSpPr txBox="1"/>
          <p:nvPr/>
        </p:nvSpPr>
        <p:spPr>
          <a:xfrm>
            <a:off x="804908" y="1899821"/>
            <a:ext cx="10582183" cy="4524315"/>
          </a:xfrm>
          <a:prstGeom prst="rect">
            <a:avLst/>
          </a:prstGeom>
          <a:noFill/>
        </p:spPr>
        <p:txBody>
          <a:bodyPr wrap="square" rtlCol="0">
            <a:spAutoFit/>
          </a:bodyPr>
          <a:lstStyle/>
          <a:p>
            <a:r>
              <a:rPr lang="fr-FR" dirty="0"/>
              <a:t>L’évènement regroupe 500 joueurs de 5 jeux différents, il est donc primordiale pour le bon déroulement des tournois que l’organisation des rencontres e-sportives soient simple et efficace.</a:t>
            </a:r>
          </a:p>
          <a:p>
            <a:endParaRPr lang="fr-FR" dirty="0"/>
          </a:p>
          <a:p>
            <a:r>
              <a:rPr lang="fr-FR" dirty="0"/>
              <a:t>Nous avons donc mis en place une organisation de ces rencontres:</a:t>
            </a:r>
          </a:p>
          <a:p>
            <a:endParaRPr lang="fr-FR" dirty="0"/>
          </a:p>
          <a:p>
            <a:endParaRPr lang="fr-FR" dirty="0"/>
          </a:p>
          <a:p>
            <a:r>
              <a:rPr lang="fr-FR" dirty="0"/>
              <a:t>Planning LOL</a:t>
            </a:r>
          </a:p>
          <a:p>
            <a:endParaRPr lang="fr-FR" dirty="0"/>
          </a:p>
          <a:p>
            <a:r>
              <a:rPr lang="fr-FR" dirty="0"/>
              <a:t>Planning CSGO</a:t>
            </a:r>
          </a:p>
          <a:p>
            <a:endParaRPr lang="fr-FR" dirty="0"/>
          </a:p>
          <a:p>
            <a:r>
              <a:rPr lang="fr-FR" dirty="0"/>
              <a:t>Planning Rocket League </a:t>
            </a:r>
          </a:p>
          <a:p>
            <a:endParaRPr lang="fr-FR" dirty="0"/>
          </a:p>
          <a:p>
            <a:r>
              <a:rPr lang="fr-FR" dirty="0"/>
              <a:t>Planning PUBG</a:t>
            </a:r>
          </a:p>
          <a:p>
            <a:endParaRPr lang="fr-FR" dirty="0"/>
          </a:p>
          <a:p>
            <a:r>
              <a:rPr lang="fr-FR" dirty="0"/>
              <a:t>Planning Hearthstone</a:t>
            </a:r>
          </a:p>
          <a:p>
            <a:endParaRPr lang="fr-FR" dirty="0"/>
          </a:p>
        </p:txBody>
      </p:sp>
      <p:pic>
        <p:nvPicPr>
          <p:cNvPr id="5" name="Image 4" descr="Une image contenant arts de la table, assiette, vaisselle, extérieur&#10;&#10;Description générée avec un niveau de confiance très élevé">
            <a:extLst>
              <a:ext uri="{FF2B5EF4-FFF2-40B4-BE49-F238E27FC236}">
                <a16:creationId xmlns:a16="http://schemas.microsoft.com/office/drawing/2014/main" id="{0A1AB6F8-11C1-47BF-9368-5F6D3200A5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5314" y="3498200"/>
            <a:ext cx="1339863" cy="495233"/>
          </a:xfrm>
          <a:prstGeom prst="rect">
            <a:avLst/>
          </a:prstGeom>
        </p:spPr>
      </p:pic>
      <p:pic>
        <p:nvPicPr>
          <p:cNvPr id="7" name="Image 6" descr="Une image contenant sombre&#10;&#10;Description générée avec un niveau de confiance élevé">
            <a:extLst>
              <a:ext uri="{FF2B5EF4-FFF2-40B4-BE49-F238E27FC236}">
                <a16:creationId xmlns:a16="http://schemas.microsoft.com/office/drawing/2014/main" id="{D656BA5D-C5F0-4DC1-A1ED-6D4F90A6F1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5177" y="3883061"/>
            <a:ext cx="1378031" cy="689016"/>
          </a:xfrm>
          <a:prstGeom prst="rect">
            <a:avLst/>
          </a:prstGeom>
        </p:spPr>
      </p:pic>
      <p:pic>
        <p:nvPicPr>
          <p:cNvPr id="10" name="Image 9">
            <a:extLst>
              <a:ext uri="{FF2B5EF4-FFF2-40B4-BE49-F238E27FC236}">
                <a16:creationId xmlns:a16="http://schemas.microsoft.com/office/drawing/2014/main" id="{4783249A-5A25-48BC-B1BF-29ABC13FCF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6692" y="4467511"/>
            <a:ext cx="759897" cy="759897"/>
          </a:xfrm>
          <a:prstGeom prst="rect">
            <a:avLst/>
          </a:prstGeom>
        </p:spPr>
      </p:pic>
      <p:pic>
        <p:nvPicPr>
          <p:cNvPr id="12" name="Image 11">
            <a:extLst>
              <a:ext uri="{FF2B5EF4-FFF2-40B4-BE49-F238E27FC236}">
                <a16:creationId xmlns:a16="http://schemas.microsoft.com/office/drawing/2014/main" id="{49BC0A58-721D-447E-B9EE-C74961C2D91C}"/>
              </a:ext>
            </a:extLst>
          </p:cNvPr>
          <p:cNvPicPr>
            <a:picLocks noChangeAspect="1"/>
          </p:cNvPicPr>
          <p:nvPr/>
        </p:nvPicPr>
        <p:blipFill>
          <a:blip r:embed="rId5"/>
          <a:stretch>
            <a:fillRect/>
          </a:stretch>
        </p:blipFill>
        <p:spPr>
          <a:xfrm>
            <a:off x="5428894" y="4980692"/>
            <a:ext cx="1670595" cy="980691"/>
          </a:xfrm>
          <a:prstGeom prst="rect">
            <a:avLst/>
          </a:prstGeom>
        </p:spPr>
      </p:pic>
      <p:pic>
        <p:nvPicPr>
          <p:cNvPr id="16" name="Image 15" descr="Une image contenant gâteau, alimentation&#10;&#10;Description générée avec un niveau de confiance élevé">
            <a:extLst>
              <a:ext uri="{FF2B5EF4-FFF2-40B4-BE49-F238E27FC236}">
                <a16:creationId xmlns:a16="http://schemas.microsoft.com/office/drawing/2014/main" id="{AAD7958D-C081-413E-9281-56EA7FC9C2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55941" y="5679936"/>
            <a:ext cx="1498607" cy="689015"/>
          </a:xfrm>
          <a:prstGeom prst="rect">
            <a:avLst/>
          </a:prstGeom>
        </p:spPr>
      </p:pic>
      <p:pic>
        <p:nvPicPr>
          <p:cNvPr id="17" name="Image 16">
            <a:extLst>
              <a:ext uri="{FF2B5EF4-FFF2-40B4-BE49-F238E27FC236}">
                <a16:creationId xmlns:a16="http://schemas.microsoft.com/office/drawing/2014/main" id="{DC14B112-FD52-41AF-9C7E-8E4578BB939D}"/>
              </a:ext>
            </a:extLst>
          </p:cNvPr>
          <p:cNvPicPr>
            <a:picLocks noChangeAspect="1"/>
          </p:cNvPicPr>
          <p:nvPr/>
        </p:nvPicPr>
        <p:blipFill>
          <a:blip r:embed="rId7"/>
          <a:stretch>
            <a:fillRect/>
          </a:stretch>
        </p:blipFill>
        <p:spPr>
          <a:xfrm>
            <a:off x="10661771" y="0"/>
            <a:ext cx="1530229" cy="810838"/>
          </a:xfrm>
          <a:prstGeom prst="rect">
            <a:avLst/>
          </a:prstGeom>
        </p:spPr>
      </p:pic>
    </p:spTree>
    <p:extLst>
      <p:ext uri="{BB962C8B-B14F-4D97-AF65-F5344CB8AC3E}">
        <p14:creationId xmlns:p14="http://schemas.microsoft.com/office/powerpoint/2010/main" val="992116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68116437-F1DE-4CCE-B672-F4BEB47AAA60}"/>
              </a:ext>
            </a:extLst>
          </p:cNvPr>
          <p:cNvPicPr>
            <a:picLocks noChangeAspect="1"/>
          </p:cNvPicPr>
          <p:nvPr/>
        </p:nvPicPr>
        <p:blipFill>
          <a:blip r:embed="rId2"/>
          <a:stretch>
            <a:fillRect/>
          </a:stretch>
        </p:blipFill>
        <p:spPr>
          <a:xfrm>
            <a:off x="0" y="810838"/>
            <a:ext cx="12192000" cy="5889237"/>
          </a:xfrm>
          <a:prstGeom prst="rect">
            <a:avLst/>
          </a:prstGeom>
        </p:spPr>
      </p:pic>
      <p:pic>
        <p:nvPicPr>
          <p:cNvPr id="2" name="Image 1">
            <a:extLst>
              <a:ext uri="{FF2B5EF4-FFF2-40B4-BE49-F238E27FC236}">
                <a16:creationId xmlns:a16="http://schemas.microsoft.com/office/drawing/2014/main" id="{14FC4798-7F74-45F1-A666-B19A5EF62CE9}"/>
              </a:ext>
            </a:extLst>
          </p:cNvPr>
          <p:cNvPicPr>
            <a:picLocks noChangeAspect="1"/>
          </p:cNvPicPr>
          <p:nvPr/>
        </p:nvPicPr>
        <p:blipFill>
          <a:blip r:embed="rId3"/>
          <a:stretch>
            <a:fillRect/>
          </a:stretch>
        </p:blipFill>
        <p:spPr>
          <a:xfrm>
            <a:off x="10661771" y="0"/>
            <a:ext cx="1530229" cy="810838"/>
          </a:xfrm>
          <a:prstGeom prst="rect">
            <a:avLst/>
          </a:prstGeom>
        </p:spPr>
      </p:pic>
    </p:spTree>
    <p:extLst>
      <p:ext uri="{BB962C8B-B14F-4D97-AF65-F5344CB8AC3E}">
        <p14:creationId xmlns:p14="http://schemas.microsoft.com/office/powerpoint/2010/main" val="4183631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41A48365-B48D-490D-A7DE-D85CC9AD2FD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693455" cy="1511306"/>
          </a:xfrm>
          <a:custGeom>
            <a:avLst/>
            <a:gdLst>
              <a:gd name="connsiteX0" fmla="*/ 2147981 w 6693455"/>
              <a:gd name="connsiteY0" fmla="*/ 0 h 1511306"/>
              <a:gd name="connsiteX1" fmla="*/ 6693455 w 6693455"/>
              <a:gd name="connsiteY1" fmla="*/ 0 h 1511306"/>
              <a:gd name="connsiteX2" fmla="*/ 5995838 w 6693455"/>
              <a:gd name="connsiteY2" fmla="*/ 1511301 h 1511306"/>
              <a:gd name="connsiteX3" fmla="*/ 2147982 w 6693455"/>
              <a:gd name="connsiteY3" fmla="*/ 1511301 h 1511306"/>
              <a:gd name="connsiteX4" fmla="*/ 2147982 w 6693455"/>
              <a:gd name="connsiteY4" fmla="*/ 1511304 h 1511306"/>
              <a:gd name="connsiteX5" fmla="*/ 680261 w 6693455"/>
              <a:gd name="connsiteY5" fmla="*/ 1511304 h 1511306"/>
              <a:gd name="connsiteX6" fmla="*/ 680261 w 6693455"/>
              <a:gd name="connsiteY6" fmla="*/ 1511306 h 1511306"/>
              <a:gd name="connsiteX7" fmla="*/ 0 w 6693455"/>
              <a:gd name="connsiteY7" fmla="*/ 1511306 h 1511306"/>
              <a:gd name="connsiteX8" fmla="*/ 0 w 6693455"/>
              <a:gd name="connsiteY8" fmla="*/ 2 h 1511306"/>
              <a:gd name="connsiteX9" fmla="*/ 680261 w 6693455"/>
              <a:gd name="connsiteY9" fmla="*/ 2 h 1511306"/>
              <a:gd name="connsiteX10" fmla="*/ 680261 w 6693455"/>
              <a:gd name="connsiteY10" fmla="*/ 2544 h 1511306"/>
              <a:gd name="connsiteX11" fmla="*/ 2147981 w 6693455"/>
              <a:gd name="connsiteY11" fmla="*/ 2544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3455" h="1511306">
                <a:moveTo>
                  <a:pt x="2147981" y="0"/>
                </a:moveTo>
                <a:lnTo>
                  <a:pt x="6693455" y="0"/>
                </a:lnTo>
                <a:lnTo>
                  <a:pt x="5995838" y="1511301"/>
                </a:lnTo>
                <a:lnTo>
                  <a:pt x="2147982" y="1511301"/>
                </a:lnTo>
                <a:lnTo>
                  <a:pt x="2147982" y="1511304"/>
                </a:lnTo>
                <a:lnTo>
                  <a:pt x="680261" y="1511304"/>
                </a:lnTo>
                <a:lnTo>
                  <a:pt x="680261" y="1511306"/>
                </a:lnTo>
                <a:lnTo>
                  <a:pt x="0" y="1511306"/>
                </a:lnTo>
                <a:lnTo>
                  <a:pt x="0" y="2"/>
                </a:lnTo>
                <a:lnTo>
                  <a:pt x="680261" y="2"/>
                </a:lnTo>
                <a:lnTo>
                  <a:pt x="680261" y="2544"/>
                </a:lnTo>
                <a:lnTo>
                  <a:pt x="2147981" y="2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21F05AC-2996-48A9-9B40-1A0FC53D769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Image 3" descr="Une image contenant moniteur, capture d’écran, mur, assis&#10;&#10;Description générée avec un niveau de confiance très élevé">
            <a:extLst>
              <a:ext uri="{FF2B5EF4-FFF2-40B4-BE49-F238E27FC236}">
                <a16:creationId xmlns:a16="http://schemas.microsoft.com/office/drawing/2014/main" id="{56FDBA54-C59D-46DD-9966-096233AA9367}"/>
              </a:ext>
            </a:extLst>
          </p:cNvPr>
          <p:cNvPicPr>
            <a:picLocks noChangeAspect="1"/>
          </p:cNvPicPr>
          <p:nvPr/>
        </p:nvPicPr>
        <p:blipFill>
          <a:blip r:embed="rId2"/>
          <a:stretch>
            <a:fillRect/>
          </a:stretch>
        </p:blipFill>
        <p:spPr>
          <a:xfrm>
            <a:off x="6416697" y="1047565"/>
            <a:ext cx="5612546" cy="5654956"/>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
        <p:nvSpPr>
          <p:cNvPr id="2" name="Titre 1">
            <a:extLst>
              <a:ext uri="{FF2B5EF4-FFF2-40B4-BE49-F238E27FC236}">
                <a16:creationId xmlns:a16="http://schemas.microsoft.com/office/drawing/2014/main" id="{04042978-7F00-412A-93CB-B3CD8C94FECE}"/>
              </a:ext>
            </a:extLst>
          </p:cNvPr>
          <p:cNvSpPr>
            <a:spLocks noGrp="1"/>
          </p:cNvSpPr>
          <p:nvPr>
            <p:ph type="title"/>
          </p:nvPr>
        </p:nvSpPr>
        <p:spPr>
          <a:xfrm>
            <a:off x="838200" y="365126"/>
            <a:ext cx="5340605" cy="1146176"/>
          </a:xfrm>
        </p:spPr>
        <p:txBody>
          <a:bodyPr>
            <a:normAutofit/>
          </a:bodyPr>
          <a:lstStyle/>
          <a:p>
            <a:r>
              <a:rPr lang="fr-FR" dirty="0">
                <a:latin typeface="Tw Cen MT Condensed Extra Bold" panose="020B0803020202020204" pitchFamily="34" charset="0"/>
              </a:rPr>
              <a:t>Planning LOL</a:t>
            </a:r>
          </a:p>
        </p:txBody>
      </p:sp>
      <p:sp>
        <p:nvSpPr>
          <p:cNvPr id="3" name="Espace réservé du contenu 2">
            <a:extLst>
              <a:ext uri="{FF2B5EF4-FFF2-40B4-BE49-F238E27FC236}">
                <a16:creationId xmlns:a16="http://schemas.microsoft.com/office/drawing/2014/main" id="{80E23921-63BF-47D7-8CF4-D10EDD875331}"/>
              </a:ext>
            </a:extLst>
          </p:cNvPr>
          <p:cNvSpPr>
            <a:spLocks noGrp="1"/>
          </p:cNvSpPr>
          <p:nvPr>
            <p:ph idx="1"/>
          </p:nvPr>
        </p:nvSpPr>
        <p:spPr>
          <a:xfrm>
            <a:off x="838200" y="2173288"/>
            <a:ext cx="3603171" cy="3639684"/>
          </a:xfrm>
        </p:spPr>
        <p:txBody>
          <a:bodyPr anchor="ctr">
            <a:normAutofit/>
          </a:bodyPr>
          <a:lstStyle/>
          <a:p>
            <a:r>
              <a:rPr lang="fr-FR" sz="2000" b="1" dirty="0">
                <a:solidFill>
                  <a:schemeClr val="bg1"/>
                </a:solidFill>
              </a:rPr>
              <a:t>LOL </a:t>
            </a:r>
            <a:r>
              <a:rPr lang="fr-FR" sz="2000" dirty="0">
                <a:solidFill>
                  <a:schemeClr val="bg1"/>
                </a:solidFill>
              </a:rPr>
              <a:t>: 48 équipes :</a:t>
            </a:r>
          </a:p>
          <a:p>
            <a:r>
              <a:rPr lang="fr-FR" sz="2000" dirty="0">
                <a:solidFill>
                  <a:schemeClr val="bg1"/>
                </a:solidFill>
              </a:rPr>
              <a:t>1</a:t>
            </a:r>
            <a:r>
              <a:rPr lang="fr-FR" sz="2000" baseline="30000" dirty="0">
                <a:solidFill>
                  <a:schemeClr val="bg1"/>
                </a:solidFill>
              </a:rPr>
              <a:t>ère</a:t>
            </a:r>
            <a:r>
              <a:rPr lang="fr-FR" sz="2000" dirty="0">
                <a:solidFill>
                  <a:schemeClr val="bg1"/>
                </a:solidFill>
              </a:rPr>
              <a:t> phase : 8 poules de 6 équipes </a:t>
            </a:r>
          </a:p>
          <a:p>
            <a:r>
              <a:rPr lang="fr-FR" sz="2000" dirty="0">
                <a:solidFill>
                  <a:schemeClr val="bg1"/>
                </a:solidFill>
              </a:rPr>
              <a:t>(Le 1</a:t>
            </a:r>
            <a:r>
              <a:rPr lang="fr-FR" sz="2000" baseline="30000" dirty="0">
                <a:solidFill>
                  <a:schemeClr val="bg1"/>
                </a:solidFill>
              </a:rPr>
              <a:t>er</a:t>
            </a:r>
            <a:r>
              <a:rPr lang="fr-FR" sz="2000" dirty="0">
                <a:solidFill>
                  <a:schemeClr val="bg1"/>
                </a:solidFill>
              </a:rPr>
              <a:t> et le 2</a:t>
            </a:r>
            <a:r>
              <a:rPr lang="fr-FR" sz="2000" baseline="30000" dirty="0">
                <a:solidFill>
                  <a:schemeClr val="bg1"/>
                </a:solidFill>
              </a:rPr>
              <a:t>ème</a:t>
            </a:r>
            <a:r>
              <a:rPr lang="fr-FR" sz="2000" dirty="0">
                <a:solidFill>
                  <a:schemeClr val="bg1"/>
                </a:solidFill>
              </a:rPr>
              <a:t> accèdent aux phases finales du tournois pro, le 3</a:t>
            </a:r>
            <a:r>
              <a:rPr lang="fr-FR" sz="2000" baseline="30000" dirty="0">
                <a:solidFill>
                  <a:schemeClr val="bg1"/>
                </a:solidFill>
              </a:rPr>
              <a:t>ème</a:t>
            </a:r>
            <a:r>
              <a:rPr lang="fr-FR" sz="2000" dirty="0">
                <a:solidFill>
                  <a:schemeClr val="bg1"/>
                </a:solidFill>
              </a:rPr>
              <a:t> et le 4</a:t>
            </a:r>
            <a:r>
              <a:rPr lang="fr-FR" sz="2000" baseline="30000" dirty="0">
                <a:solidFill>
                  <a:schemeClr val="bg1"/>
                </a:solidFill>
              </a:rPr>
              <a:t>ème</a:t>
            </a:r>
            <a:r>
              <a:rPr lang="fr-FR" sz="2000" dirty="0">
                <a:solidFill>
                  <a:schemeClr val="bg1"/>
                </a:solidFill>
              </a:rPr>
              <a:t> accèdent aux phases finales du tournois amateur).</a:t>
            </a:r>
          </a:p>
          <a:p>
            <a:endParaRPr lang="fr-FR" sz="2000" dirty="0">
              <a:solidFill>
                <a:schemeClr val="bg1"/>
              </a:solidFill>
            </a:endParaRPr>
          </a:p>
        </p:txBody>
      </p:sp>
      <p:pic>
        <p:nvPicPr>
          <p:cNvPr id="5" name="Image 4">
            <a:extLst>
              <a:ext uri="{FF2B5EF4-FFF2-40B4-BE49-F238E27FC236}">
                <a16:creationId xmlns:a16="http://schemas.microsoft.com/office/drawing/2014/main" id="{AAC2AEED-5237-4855-867C-A27E4ABB9E49}"/>
              </a:ext>
            </a:extLst>
          </p:cNvPr>
          <p:cNvPicPr>
            <a:picLocks noChangeAspect="1"/>
          </p:cNvPicPr>
          <p:nvPr/>
        </p:nvPicPr>
        <p:blipFill>
          <a:blip r:embed="rId3"/>
          <a:stretch>
            <a:fillRect/>
          </a:stretch>
        </p:blipFill>
        <p:spPr>
          <a:xfrm>
            <a:off x="10588685" y="-2"/>
            <a:ext cx="1530229" cy="810838"/>
          </a:xfrm>
          <a:prstGeom prst="rect">
            <a:avLst/>
          </a:prstGeom>
        </p:spPr>
      </p:pic>
    </p:spTree>
    <p:extLst>
      <p:ext uri="{BB962C8B-B14F-4D97-AF65-F5344CB8AC3E}">
        <p14:creationId xmlns:p14="http://schemas.microsoft.com/office/powerpoint/2010/main" val="1140332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D3FDCDB1-1C7F-4D05-949F-8006A0067727}"/>
              </a:ext>
            </a:extLst>
          </p:cNvPr>
          <p:cNvPicPr>
            <a:picLocks noChangeAspect="1"/>
          </p:cNvPicPr>
          <p:nvPr/>
        </p:nvPicPr>
        <p:blipFill>
          <a:blip r:embed="rId2"/>
          <a:stretch>
            <a:fillRect/>
          </a:stretch>
        </p:blipFill>
        <p:spPr>
          <a:xfrm>
            <a:off x="0" y="2419996"/>
            <a:ext cx="5857875" cy="3561058"/>
          </a:xfrm>
          <a:prstGeom prst="rect">
            <a:avLst/>
          </a:prstGeom>
        </p:spPr>
      </p:pic>
      <p:sp>
        <p:nvSpPr>
          <p:cNvPr id="11" name="Espace réservé du contenu 10">
            <a:extLst>
              <a:ext uri="{FF2B5EF4-FFF2-40B4-BE49-F238E27FC236}">
                <a16:creationId xmlns:a16="http://schemas.microsoft.com/office/drawing/2014/main" id="{A992E7E7-F64A-45CC-9C9B-F3A8E2BC6B03}"/>
              </a:ext>
            </a:extLst>
          </p:cNvPr>
          <p:cNvSpPr>
            <a:spLocks noGrp="1"/>
          </p:cNvSpPr>
          <p:nvPr>
            <p:ph idx="1"/>
          </p:nvPr>
        </p:nvSpPr>
        <p:spPr>
          <a:xfrm>
            <a:off x="742950" y="273050"/>
            <a:ext cx="9617291" cy="879475"/>
          </a:xfrm>
        </p:spPr>
        <p:txBody>
          <a:bodyPr/>
          <a:lstStyle/>
          <a:p>
            <a:r>
              <a:rPr lang="fr-FR" dirty="0"/>
              <a:t>2</a:t>
            </a:r>
            <a:r>
              <a:rPr lang="fr-FR" baseline="30000" dirty="0"/>
              <a:t>ème</a:t>
            </a:r>
            <a:r>
              <a:rPr lang="fr-FR" dirty="0"/>
              <a:t> phase : phase à élimination direct avec petite final (à partir des 8</a:t>
            </a:r>
            <a:r>
              <a:rPr lang="fr-FR" baseline="30000" dirty="0"/>
              <a:t>ème</a:t>
            </a:r>
            <a:r>
              <a:rPr lang="fr-FR" dirty="0"/>
              <a:t> de finale) </a:t>
            </a:r>
          </a:p>
          <a:p>
            <a:endParaRPr lang="fr-FR" dirty="0"/>
          </a:p>
        </p:txBody>
      </p:sp>
      <p:pic>
        <p:nvPicPr>
          <p:cNvPr id="26" name="Image 25">
            <a:extLst>
              <a:ext uri="{FF2B5EF4-FFF2-40B4-BE49-F238E27FC236}">
                <a16:creationId xmlns:a16="http://schemas.microsoft.com/office/drawing/2014/main" id="{1C9CC767-8A94-485A-95D6-035EE777B724}"/>
              </a:ext>
            </a:extLst>
          </p:cNvPr>
          <p:cNvPicPr>
            <a:picLocks noChangeAspect="1"/>
          </p:cNvPicPr>
          <p:nvPr/>
        </p:nvPicPr>
        <p:blipFill>
          <a:blip r:embed="rId3"/>
          <a:stretch>
            <a:fillRect/>
          </a:stretch>
        </p:blipFill>
        <p:spPr>
          <a:xfrm>
            <a:off x="6237323" y="2419996"/>
            <a:ext cx="5954677" cy="3561058"/>
          </a:xfrm>
          <a:prstGeom prst="rect">
            <a:avLst/>
          </a:prstGeom>
        </p:spPr>
      </p:pic>
      <p:pic>
        <p:nvPicPr>
          <p:cNvPr id="2" name="Image 1">
            <a:extLst>
              <a:ext uri="{FF2B5EF4-FFF2-40B4-BE49-F238E27FC236}">
                <a16:creationId xmlns:a16="http://schemas.microsoft.com/office/drawing/2014/main" id="{F51A14BB-0EED-4CCC-9C44-1833ACCEAC91}"/>
              </a:ext>
            </a:extLst>
          </p:cNvPr>
          <p:cNvPicPr>
            <a:picLocks noChangeAspect="1"/>
          </p:cNvPicPr>
          <p:nvPr/>
        </p:nvPicPr>
        <p:blipFill>
          <a:blip r:embed="rId4"/>
          <a:stretch>
            <a:fillRect/>
          </a:stretch>
        </p:blipFill>
        <p:spPr>
          <a:xfrm>
            <a:off x="10661771" y="0"/>
            <a:ext cx="1530229" cy="810838"/>
          </a:xfrm>
          <a:prstGeom prst="rect">
            <a:avLst/>
          </a:prstGeom>
        </p:spPr>
      </p:pic>
    </p:spTree>
    <p:extLst>
      <p:ext uri="{BB962C8B-B14F-4D97-AF65-F5344CB8AC3E}">
        <p14:creationId xmlns:p14="http://schemas.microsoft.com/office/powerpoint/2010/main" val="117980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1A48365-B48D-490D-A7DE-D85CC9AD2FD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693455" cy="1511306"/>
          </a:xfrm>
          <a:custGeom>
            <a:avLst/>
            <a:gdLst>
              <a:gd name="connsiteX0" fmla="*/ 2147981 w 6693455"/>
              <a:gd name="connsiteY0" fmla="*/ 0 h 1511306"/>
              <a:gd name="connsiteX1" fmla="*/ 6693455 w 6693455"/>
              <a:gd name="connsiteY1" fmla="*/ 0 h 1511306"/>
              <a:gd name="connsiteX2" fmla="*/ 5995838 w 6693455"/>
              <a:gd name="connsiteY2" fmla="*/ 1511301 h 1511306"/>
              <a:gd name="connsiteX3" fmla="*/ 2147982 w 6693455"/>
              <a:gd name="connsiteY3" fmla="*/ 1511301 h 1511306"/>
              <a:gd name="connsiteX4" fmla="*/ 2147982 w 6693455"/>
              <a:gd name="connsiteY4" fmla="*/ 1511304 h 1511306"/>
              <a:gd name="connsiteX5" fmla="*/ 680261 w 6693455"/>
              <a:gd name="connsiteY5" fmla="*/ 1511304 h 1511306"/>
              <a:gd name="connsiteX6" fmla="*/ 680261 w 6693455"/>
              <a:gd name="connsiteY6" fmla="*/ 1511306 h 1511306"/>
              <a:gd name="connsiteX7" fmla="*/ 0 w 6693455"/>
              <a:gd name="connsiteY7" fmla="*/ 1511306 h 1511306"/>
              <a:gd name="connsiteX8" fmla="*/ 0 w 6693455"/>
              <a:gd name="connsiteY8" fmla="*/ 2 h 1511306"/>
              <a:gd name="connsiteX9" fmla="*/ 680261 w 6693455"/>
              <a:gd name="connsiteY9" fmla="*/ 2 h 1511306"/>
              <a:gd name="connsiteX10" fmla="*/ 680261 w 6693455"/>
              <a:gd name="connsiteY10" fmla="*/ 2544 h 1511306"/>
              <a:gd name="connsiteX11" fmla="*/ 2147981 w 6693455"/>
              <a:gd name="connsiteY11" fmla="*/ 2544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3455" h="1511306">
                <a:moveTo>
                  <a:pt x="2147981" y="0"/>
                </a:moveTo>
                <a:lnTo>
                  <a:pt x="6693455" y="0"/>
                </a:lnTo>
                <a:lnTo>
                  <a:pt x="5995838" y="1511301"/>
                </a:lnTo>
                <a:lnTo>
                  <a:pt x="2147982" y="1511301"/>
                </a:lnTo>
                <a:lnTo>
                  <a:pt x="2147982" y="1511304"/>
                </a:lnTo>
                <a:lnTo>
                  <a:pt x="680261" y="1511304"/>
                </a:lnTo>
                <a:lnTo>
                  <a:pt x="680261" y="1511306"/>
                </a:lnTo>
                <a:lnTo>
                  <a:pt x="0" y="1511306"/>
                </a:lnTo>
                <a:lnTo>
                  <a:pt x="0" y="2"/>
                </a:lnTo>
                <a:lnTo>
                  <a:pt x="680261" y="2"/>
                </a:lnTo>
                <a:lnTo>
                  <a:pt x="680261" y="2544"/>
                </a:lnTo>
                <a:lnTo>
                  <a:pt x="2147981" y="2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521F05AC-2996-48A9-9B40-1A0FC53D769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Image 3" descr="Une image contenant capture d’écran&#10;&#10;Description générée avec un niveau de confiance très élevé">
            <a:extLst>
              <a:ext uri="{FF2B5EF4-FFF2-40B4-BE49-F238E27FC236}">
                <a16:creationId xmlns:a16="http://schemas.microsoft.com/office/drawing/2014/main" id="{AB11C3D7-203A-4BE3-ACB7-BE33DFC81147}"/>
              </a:ext>
            </a:extLst>
          </p:cNvPr>
          <p:cNvPicPr>
            <a:picLocks noChangeAspect="1"/>
          </p:cNvPicPr>
          <p:nvPr/>
        </p:nvPicPr>
        <p:blipFill>
          <a:blip r:embed="rId2"/>
          <a:stretch>
            <a:fillRect/>
          </a:stretch>
        </p:blipFill>
        <p:spPr>
          <a:xfrm>
            <a:off x="6448773" y="896645"/>
            <a:ext cx="4794345" cy="2768735"/>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
        <p:nvSpPr>
          <p:cNvPr id="2" name="Titre 1">
            <a:extLst>
              <a:ext uri="{FF2B5EF4-FFF2-40B4-BE49-F238E27FC236}">
                <a16:creationId xmlns:a16="http://schemas.microsoft.com/office/drawing/2014/main" id="{41E816FC-9361-4B85-8888-B7CB9EAA9A89}"/>
              </a:ext>
            </a:extLst>
          </p:cNvPr>
          <p:cNvSpPr>
            <a:spLocks noGrp="1"/>
          </p:cNvSpPr>
          <p:nvPr>
            <p:ph type="title"/>
          </p:nvPr>
        </p:nvSpPr>
        <p:spPr>
          <a:xfrm>
            <a:off x="838200" y="365126"/>
            <a:ext cx="5340605" cy="1146176"/>
          </a:xfrm>
        </p:spPr>
        <p:txBody>
          <a:bodyPr>
            <a:normAutofit/>
          </a:bodyPr>
          <a:lstStyle/>
          <a:p>
            <a:r>
              <a:rPr lang="fr-FR" dirty="0">
                <a:latin typeface="Tw Cen MT Condensed Extra Bold" panose="020B0803020202020204" pitchFamily="34" charset="0"/>
              </a:rPr>
              <a:t>Planning CSGO</a:t>
            </a:r>
          </a:p>
        </p:txBody>
      </p:sp>
      <p:sp>
        <p:nvSpPr>
          <p:cNvPr id="3" name="Espace réservé du contenu 2">
            <a:extLst>
              <a:ext uri="{FF2B5EF4-FFF2-40B4-BE49-F238E27FC236}">
                <a16:creationId xmlns:a16="http://schemas.microsoft.com/office/drawing/2014/main" id="{3D2AB925-D57F-4BF2-BB96-877B4000250A}"/>
              </a:ext>
            </a:extLst>
          </p:cNvPr>
          <p:cNvSpPr>
            <a:spLocks noGrp="1"/>
          </p:cNvSpPr>
          <p:nvPr>
            <p:ph idx="1"/>
          </p:nvPr>
        </p:nvSpPr>
        <p:spPr>
          <a:xfrm>
            <a:off x="838200" y="2173288"/>
            <a:ext cx="3603171" cy="3639684"/>
          </a:xfrm>
        </p:spPr>
        <p:txBody>
          <a:bodyPr anchor="ctr">
            <a:normAutofit/>
          </a:bodyPr>
          <a:lstStyle/>
          <a:p>
            <a:r>
              <a:rPr lang="fr-FR" sz="2000" dirty="0">
                <a:solidFill>
                  <a:schemeClr val="bg1"/>
                </a:solidFill>
              </a:rPr>
              <a:t>CS:GO : 24 équipes : </a:t>
            </a:r>
          </a:p>
          <a:p>
            <a:r>
              <a:rPr lang="fr-FR" sz="2000" dirty="0">
                <a:solidFill>
                  <a:schemeClr val="bg1"/>
                </a:solidFill>
              </a:rPr>
              <a:t>1ère phase : 4 poules de 6 équipes. (Les 4 premiers accèdent aux phases finales du tournois pro, le 5ème et le 6ème accèdent aux phases finales du tournois amateur) </a:t>
            </a:r>
          </a:p>
          <a:p>
            <a:r>
              <a:rPr lang="fr-FR" sz="2000" dirty="0">
                <a:solidFill>
                  <a:schemeClr val="bg1"/>
                </a:solidFill>
              </a:rPr>
              <a:t>2ème phase : phase à élimination direct avec petite final(à partir des 8ème de finale) </a:t>
            </a:r>
          </a:p>
        </p:txBody>
      </p:sp>
      <p:pic>
        <p:nvPicPr>
          <p:cNvPr id="5" name="Image 4">
            <a:extLst>
              <a:ext uri="{FF2B5EF4-FFF2-40B4-BE49-F238E27FC236}">
                <a16:creationId xmlns:a16="http://schemas.microsoft.com/office/drawing/2014/main" id="{AF486B6D-0601-4D2B-AB3D-20874F92AAE5}"/>
              </a:ext>
            </a:extLst>
          </p:cNvPr>
          <p:cNvPicPr>
            <a:picLocks noChangeAspect="1"/>
          </p:cNvPicPr>
          <p:nvPr/>
        </p:nvPicPr>
        <p:blipFill>
          <a:blip r:embed="rId3"/>
          <a:stretch>
            <a:fillRect/>
          </a:stretch>
        </p:blipFill>
        <p:spPr>
          <a:xfrm>
            <a:off x="5279570" y="3823727"/>
            <a:ext cx="4315753" cy="3021027"/>
          </a:xfrm>
          <a:prstGeom prst="rect">
            <a:avLst/>
          </a:prstGeom>
        </p:spPr>
      </p:pic>
      <p:pic>
        <p:nvPicPr>
          <p:cNvPr id="6" name="Image 5">
            <a:extLst>
              <a:ext uri="{FF2B5EF4-FFF2-40B4-BE49-F238E27FC236}">
                <a16:creationId xmlns:a16="http://schemas.microsoft.com/office/drawing/2014/main" id="{201DC526-95BF-4A36-9B7B-2E04799F7A66}"/>
              </a:ext>
            </a:extLst>
          </p:cNvPr>
          <p:cNvPicPr>
            <a:picLocks noChangeAspect="1"/>
          </p:cNvPicPr>
          <p:nvPr/>
        </p:nvPicPr>
        <p:blipFill>
          <a:blip r:embed="rId4"/>
          <a:stretch>
            <a:fillRect/>
          </a:stretch>
        </p:blipFill>
        <p:spPr>
          <a:xfrm>
            <a:off x="10661771" y="0"/>
            <a:ext cx="1530229" cy="810838"/>
          </a:xfrm>
          <a:prstGeom prst="rect">
            <a:avLst/>
          </a:prstGeom>
        </p:spPr>
      </p:pic>
    </p:spTree>
    <p:extLst>
      <p:ext uri="{BB962C8B-B14F-4D97-AF65-F5344CB8AC3E}">
        <p14:creationId xmlns:p14="http://schemas.microsoft.com/office/powerpoint/2010/main" val="129234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Freeform 11">
            <a:extLst>
              <a:ext uri="{FF2B5EF4-FFF2-40B4-BE49-F238E27FC236}">
                <a16:creationId xmlns:a16="http://schemas.microsoft.com/office/drawing/2014/main" id="{A0BF428C-DA8B-4D99-9930-18F7F91D873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37">
            <a:extLst>
              <a:ext uri="{FF2B5EF4-FFF2-40B4-BE49-F238E27FC236}">
                <a16:creationId xmlns:a16="http://schemas.microsoft.com/office/drawing/2014/main" id="{A03E2379-8871-408A-95CE-7AAE8FA53AE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Image 3" descr="Une image contenant capture d’écran, ciel, moniteur, noir&#10;&#10;Description générée avec un niveau de confiance très élevé">
            <a:extLst>
              <a:ext uri="{FF2B5EF4-FFF2-40B4-BE49-F238E27FC236}">
                <a16:creationId xmlns:a16="http://schemas.microsoft.com/office/drawing/2014/main" id="{AEE6AFA3-3C3E-43DB-B521-AA1C62FB692C}"/>
              </a:ext>
            </a:extLst>
          </p:cNvPr>
          <p:cNvPicPr>
            <a:picLocks noChangeAspect="1"/>
          </p:cNvPicPr>
          <p:nvPr/>
        </p:nvPicPr>
        <p:blipFill>
          <a:blip r:embed="rId2"/>
          <a:stretch>
            <a:fillRect/>
          </a:stretch>
        </p:blipFill>
        <p:spPr>
          <a:xfrm>
            <a:off x="8409462" y="1917465"/>
            <a:ext cx="3040373" cy="4713758"/>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
        <p:nvSpPr>
          <p:cNvPr id="2" name="Titre 1">
            <a:extLst>
              <a:ext uri="{FF2B5EF4-FFF2-40B4-BE49-F238E27FC236}">
                <a16:creationId xmlns:a16="http://schemas.microsoft.com/office/drawing/2014/main" id="{9592D128-54F9-4867-87F7-B3A8759DCF0E}"/>
              </a:ext>
            </a:extLst>
          </p:cNvPr>
          <p:cNvSpPr>
            <a:spLocks noGrp="1"/>
          </p:cNvSpPr>
          <p:nvPr>
            <p:ph type="title"/>
          </p:nvPr>
        </p:nvSpPr>
        <p:spPr>
          <a:xfrm>
            <a:off x="838200" y="365125"/>
            <a:ext cx="10515600" cy="1325563"/>
          </a:xfrm>
        </p:spPr>
        <p:txBody>
          <a:bodyPr>
            <a:normAutofit/>
          </a:bodyPr>
          <a:lstStyle/>
          <a:p>
            <a:r>
              <a:rPr lang="fr-FR" dirty="0">
                <a:latin typeface="Tw Cen MT Condensed Extra Bold" panose="020B0803020202020204" pitchFamily="34" charset="0"/>
              </a:rPr>
              <a:t>Planning Rocket League</a:t>
            </a:r>
          </a:p>
        </p:txBody>
      </p:sp>
      <p:sp>
        <p:nvSpPr>
          <p:cNvPr id="3" name="Espace réservé du contenu 2">
            <a:extLst>
              <a:ext uri="{FF2B5EF4-FFF2-40B4-BE49-F238E27FC236}">
                <a16:creationId xmlns:a16="http://schemas.microsoft.com/office/drawing/2014/main" id="{5CFE3D0E-3024-4579-8C6B-6FF0523802C1}"/>
              </a:ext>
            </a:extLst>
          </p:cNvPr>
          <p:cNvSpPr>
            <a:spLocks noGrp="1"/>
          </p:cNvSpPr>
          <p:nvPr>
            <p:ph idx="1"/>
          </p:nvPr>
        </p:nvSpPr>
        <p:spPr>
          <a:xfrm>
            <a:off x="838200" y="2015406"/>
            <a:ext cx="5097779" cy="4065986"/>
          </a:xfrm>
        </p:spPr>
        <p:txBody>
          <a:bodyPr anchor="t">
            <a:normAutofit/>
          </a:bodyPr>
          <a:lstStyle/>
          <a:p>
            <a:r>
              <a:rPr lang="fr-FR" sz="2000" dirty="0">
                <a:solidFill>
                  <a:schemeClr val="bg1"/>
                </a:solidFill>
              </a:rPr>
              <a:t>match de 7 minutes environ) : 16 équipes :  </a:t>
            </a:r>
          </a:p>
          <a:p>
            <a:r>
              <a:rPr lang="fr-FR" sz="2000" dirty="0">
                <a:solidFill>
                  <a:schemeClr val="bg1"/>
                </a:solidFill>
              </a:rPr>
              <a:t>1</a:t>
            </a:r>
            <a:r>
              <a:rPr lang="fr-FR" sz="2000" baseline="30000" dirty="0">
                <a:solidFill>
                  <a:schemeClr val="bg1"/>
                </a:solidFill>
              </a:rPr>
              <a:t>ère</a:t>
            </a:r>
            <a:r>
              <a:rPr lang="fr-FR" sz="2000" dirty="0">
                <a:solidFill>
                  <a:schemeClr val="bg1"/>
                </a:solidFill>
              </a:rPr>
              <a:t> phase : 4 poules de 4 avec match aller-retour en Bo3 (les 2 premiers accèdent aux phases finales)</a:t>
            </a:r>
          </a:p>
          <a:p>
            <a:endParaRPr lang="fr-FR" sz="2000" dirty="0">
              <a:solidFill>
                <a:schemeClr val="bg1"/>
              </a:solidFill>
            </a:endParaRPr>
          </a:p>
        </p:txBody>
      </p:sp>
      <p:pic>
        <p:nvPicPr>
          <p:cNvPr id="5" name="Image 4">
            <a:extLst>
              <a:ext uri="{FF2B5EF4-FFF2-40B4-BE49-F238E27FC236}">
                <a16:creationId xmlns:a16="http://schemas.microsoft.com/office/drawing/2014/main" id="{B49CC7D8-C9FF-4017-B6AE-E850DB659296}"/>
              </a:ext>
            </a:extLst>
          </p:cNvPr>
          <p:cNvPicPr>
            <a:picLocks noChangeAspect="1"/>
          </p:cNvPicPr>
          <p:nvPr/>
        </p:nvPicPr>
        <p:blipFill>
          <a:blip r:embed="rId3"/>
          <a:stretch>
            <a:fillRect/>
          </a:stretch>
        </p:blipFill>
        <p:spPr>
          <a:xfrm>
            <a:off x="10661771" y="0"/>
            <a:ext cx="1530229" cy="810838"/>
          </a:xfrm>
          <a:prstGeom prst="rect">
            <a:avLst/>
          </a:prstGeom>
        </p:spPr>
      </p:pic>
    </p:spTree>
    <p:extLst>
      <p:ext uri="{BB962C8B-B14F-4D97-AF65-F5344CB8AC3E}">
        <p14:creationId xmlns:p14="http://schemas.microsoft.com/office/powerpoint/2010/main" val="20484640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285FBD19-0F43-4BDC-97AA-93C4011721B0}"/>
              </a:ext>
            </a:extLst>
          </p:cNvPr>
          <p:cNvPicPr>
            <a:picLocks noChangeAspect="1"/>
          </p:cNvPicPr>
          <p:nvPr/>
        </p:nvPicPr>
        <p:blipFill rotWithShape="1">
          <a:blip r:embed="rId2"/>
          <a:srcRect r="-1" b="7174"/>
          <a:stretch/>
        </p:blipFill>
        <p:spPr>
          <a:xfrm>
            <a:off x="4265641" y="985421"/>
            <a:ext cx="3459793" cy="5684193"/>
          </a:xfrm>
          <a:prstGeom prst="rect">
            <a:avLst/>
          </a:prstGeom>
        </p:spPr>
      </p:pic>
      <p:pic>
        <p:nvPicPr>
          <p:cNvPr id="6" name="Image 5">
            <a:extLst>
              <a:ext uri="{FF2B5EF4-FFF2-40B4-BE49-F238E27FC236}">
                <a16:creationId xmlns:a16="http://schemas.microsoft.com/office/drawing/2014/main" id="{59E20DA8-F88B-49D9-BADE-237DC46BC28C}"/>
              </a:ext>
            </a:extLst>
          </p:cNvPr>
          <p:cNvPicPr>
            <a:picLocks noChangeAspect="1"/>
          </p:cNvPicPr>
          <p:nvPr/>
        </p:nvPicPr>
        <p:blipFill rotWithShape="1">
          <a:blip r:embed="rId3"/>
          <a:srcRect r="1173" b="-2"/>
          <a:stretch/>
        </p:blipFill>
        <p:spPr>
          <a:xfrm>
            <a:off x="8170112" y="985421"/>
            <a:ext cx="3454698" cy="5684192"/>
          </a:xfrm>
          <a:prstGeom prst="rect">
            <a:avLst/>
          </a:prstGeom>
        </p:spPr>
      </p:pic>
      <p:pic>
        <p:nvPicPr>
          <p:cNvPr id="4" name="Image 3">
            <a:extLst>
              <a:ext uri="{FF2B5EF4-FFF2-40B4-BE49-F238E27FC236}">
                <a16:creationId xmlns:a16="http://schemas.microsoft.com/office/drawing/2014/main" id="{F81C7256-6A0E-42E6-9D0F-CFB1A50DA62F}"/>
              </a:ext>
            </a:extLst>
          </p:cNvPr>
          <p:cNvPicPr>
            <a:picLocks noChangeAspect="1"/>
          </p:cNvPicPr>
          <p:nvPr/>
        </p:nvPicPr>
        <p:blipFill rotWithShape="1">
          <a:blip r:embed="rId4"/>
          <a:srcRect r="-2" b="6526"/>
          <a:stretch/>
        </p:blipFill>
        <p:spPr>
          <a:xfrm>
            <a:off x="320842" y="979829"/>
            <a:ext cx="3500121" cy="5689785"/>
          </a:xfrm>
          <a:prstGeom prst="rect">
            <a:avLst/>
          </a:prstGeom>
        </p:spPr>
      </p:pic>
      <p:pic>
        <p:nvPicPr>
          <p:cNvPr id="2" name="Image 1">
            <a:extLst>
              <a:ext uri="{FF2B5EF4-FFF2-40B4-BE49-F238E27FC236}">
                <a16:creationId xmlns:a16="http://schemas.microsoft.com/office/drawing/2014/main" id="{BA385963-3B78-4365-BBF6-03F8D4574AAC}"/>
              </a:ext>
            </a:extLst>
          </p:cNvPr>
          <p:cNvPicPr>
            <a:picLocks noChangeAspect="1"/>
          </p:cNvPicPr>
          <p:nvPr/>
        </p:nvPicPr>
        <p:blipFill>
          <a:blip r:embed="rId5"/>
          <a:stretch>
            <a:fillRect/>
          </a:stretch>
        </p:blipFill>
        <p:spPr>
          <a:xfrm>
            <a:off x="10661771" y="0"/>
            <a:ext cx="1530229" cy="810838"/>
          </a:xfrm>
          <a:prstGeom prst="rect">
            <a:avLst/>
          </a:prstGeom>
        </p:spPr>
      </p:pic>
    </p:spTree>
    <p:extLst>
      <p:ext uri="{BB962C8B-B14F-4D97-AF65-F5344CB8AC3E}">
        <p14:creationId xmlns:p14="http://schemas.microsoft.com/office/powerpoint/2010/main" val="854020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125AB85A-A08A-4F8A-A5EA-69FD80C8AE2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23">
            <a:extLst>
              <a:ext uri="{FF2B5EF4-FFF2-40B4-BE49-F238E27FC236}">
                <a16:creationId xmlns:a16="http://schemas.microsoft.com/office/drawing/2014/main" id="{1AB1F50C-9536-4023-B698-A8BCC3E3304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5429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ounded Rectangle 17">
            <a:extLst>
              <a:ext uri="{FF2B5EF4-FFF2-40B4-BE49-F238E27FC236}">
                <a16:creationId xmlns:a16="http://schemas.microsoft.com/office/drawing/2014/main" id="{018DF060-36A7-44DF-9E9A-E7C71624E28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8945" y="958640"/>
            <a:ext cx="6269591" cy="4945244"/>
          </a:xfrm>
          <a:prstGeom prst="roundRect">
            <a:avLst>
              <a:gd name="adj" fmla="val 3513"/>
            </a:avLst>
          </a:prstGeom>
          <a:solidFill>
            <a:srgbClr val="FFFFFF"/>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descr="Une image contenant capture d’écran&#10;&#10;Description générée avec un niveau de confiance très élevé">
            <a:extLst>
              <a:ext uri="{FF2B5EF4-FFF2-40B4-BE49-F238E27FC236}">
                <a16:creationId xmlns:a16="http://schemas.microsoft.com/office/drawing/2014/main" id="{3EBEBDFD-732D-4710-AFD6-70F654D8CC88}"/>
              </a:ext>
            </a:extLst>
          </p:cNvPr>
          <p:cNvPicPr>
            <a:picLocks noChangeAspect="1"/>
          </p:cNvPicPr>
          <p:nvPr/>
        </p:nvPicPr>
        <p:blipFill rotWithShape="1">
          <a:blip r:embed="rId2"/>
          <a:srcRect r="4935" b="-3"/>
          <a:stretch/>
        </p:blipFill>
        <p:spPr>
          <a:xfrm>
            <a:off x="5602197" y="1196385"/>
            <a:ext cx="5638853" cy="4330205"/>
          </a:xfrm>
          <a:prstGeom prst="rect">
            <a:avLst/>
          </a:prstGeom>
        </p:spPr>
      </p:pic>
      <p:sp>
        <p:nvSpPr>
          <p:cNvPr id="3" name="Espace réservé du contenu 2">
            <a:extLst>
              <a:ext uri="{FF2B5EF4-FFF2-40B4-BE49-F238E27FC236}">
                <a16:creationId xmlns:a16="http://schemas.microsoft.com/office/drawing/2014/main" id="{F7FC25F5-92CD-4D18-8F6A-5BFA3523DA7D}"/>
              </a:ext>
            </a:extLst>
          </p:cNvPr>
          <p:cNvSpPr>
            <a:spLocks noGrp="1"/>
          </p:cNvSpPr>
          <p:nvPr>
            <p:ph idx="1"/>
          </p:nvPr>
        </p:nvSpPr>
        <p:spPr>
          <a:xfrm>
            <a:off x="838201" y="1825625"/>
            <a:ext cx="3200400" cy="4351338"/>
          </a:xfrm>
        </p:spPr>
        <p:txBody>
          <a:bodyPr>
            <a:normAutofit/>
          </a:bodyPr>
          <a:lstStyle/>
          <a:p>
            <a:r>
              <a:rPr lang="fr-FR" sz="2000" dirty="0"/>
              <a:t>2ème phase : phase à élimination direct avec match aller-retour et petite final (à partir des Quarts de finale), Quarts en bo3, demi et final en bo5</a:t>
            </a:r>
          </a:p>
        </p:txBody>
      </p:sp>
      <p:pic>
        <p:nvPicPr>
          <p:cNvPr id="2" name="Image 1">
            <a:extLst>
              <a:ext uri="{FF2B5EF4-FFF2-40B4-BE49-F238E27FC236}">
                <a16:creationId xmlns:a16="http://schemas.microsoft.com/office/drawing/2014/main" id="{D40E739F-CBD1-4D0B-BACB-0001788C0701}"/>
              </a:ext>
            </a:extLst>
          </p:cNvPr>
          <p:cNvPicPr>
            <a:picLocks noChangeAspect="1"/>
          </p:cNvPicPr>
          <p:nvPr/>
        </p:nvPicPr>
        <p:blipFill>
          <a:blip r:embed="rId3"/>
          <a:stretch>
            <a:fillRect/>
          </a:stretch>
        </p:blipFill>
        <p:spPr>
          <a:xfrm>
            <a:off x="10661771" y="-3775"/>
            <a:ext cx="1530229" cy="810838"/>
          </a:xfrm>
          <a:prstGeom prst="rect">
            <a:avLst/>
          </a:prstGeom>
        </p:spPr>
      </p:pic>
    </p:spTree>
    <p:extLst>
      <p:ext uri="{BB962C8B-B14F-4D97-AF65-F5344CB8AC3E}">
        <p14:creationId xmlns:p14="http://schemas.microsoft.com/office/powerpoint/2010/main" val="436155452"/>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25AB85A-A08A-4F8A-A5EA-69FD80C8AE2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23">
            <a:extLst>
              <a:ext uri="{FF2B5EF4-FFF2-40B4-BE49-F238E27FC236}">
                <a16:creationId xmlns:a16="http://schemas.microsoft.com/office/drawing/2014/main" id="{1AB1F50C-9536-4023-B698-A8BCC3E3304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5429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ounded Rectangle 17">
            <a:extLst>
              <a:ext uri="{FF2B5EF4-FFF2-40B4-BE49-F238E27FC236}">
                <a16:creationId xmlns:a16="http://schemas.microsoft.com/office/drawing/2014/main" id="{018DF060-36A7-44DF-9E9A-E7C71624E28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8945" y="958640"/>
            <a:ext cx="6269591" cy="4945244"/>
          </a:xfrm>
          <a:prstGeom prst="roundRect">
            <a:avLst>
              <a:gd name="adj" fmla="val 3513"/>
            </a:avLst>
          </a:prstGeom>
          <a:solidFill>
            <a:srgbClr val="FFFFFF"/>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descr="Une image contenant capture d’écran&#10;&#10;Description générée avec un niveau de confiance très élevé">
            <a:extLst>
              <a:ext uri="{FF2B5EF4-FFF2-40B4-BE49-F238E27FC236}">
                <a16:creationId xmlns:a16="http://schemas.microsoft.com/office/drawing/2014/main" id="{E1C923A7-F5E3-4FB8-B1B1-0E364B3508DE}"/>
              </a:ext>
            </a:extLst>
          </p:cNvPr>
          <p:cNvPicPr>
            <a:picLocks noChangeAspect="1"/>
          </p:cNvPicPr>
          <p:nvPr/>
        </p:nvPicPr>
        <p:blipFill rotWithShape="1">
          <a:blip r:embed="rId2"/>
          <a:srcRect l="352" r="22816" b="-2"/>
          <a:stretch/>
        </p:blipFill>
        <p:spPr>
          <a:xfrm>
            <a:off x="5603706" y="1258529"/>
            <a:ext cx="5638853" cy="4330205"/>
          </a:xfrm>
          <a:prstGeom prst="rect">
            <a:avLst/>
          </a:prstGeom>
        </p:spPr>
      </p:pic>
      <p:sp>
        <p:nvSpPr>
          <p:cNvPr id="2" name="Titre 1">
            <a:extLst>
              <a:ext uri="{FF2B5EF4-FFF2-40B4-BE49-F238E27FC236}">
                <a16:creationId xmlns:a16="http://schemas.microsoft.com/office/drawing/2014/main" id="{8B0E86D7-B2EE-4EE2-AD9F-6B66632B4EEB}"/>
              </a:ext>
            </a:extLst>
          </p:cNvPr>
          <p:cNvSpPr>
            <a:spLocks noGrp="1"/>
          </p:cNvSpPr>
          <p:nvPr>
            <p:ph type="title"/>
          </p:nvPr>
        </p:nvSpPr>
        <p:spPr>
          <a:xfrm>
            <a:off x="838200" y="365125"/>
            <a:ext cx="3200400" cy="1325563"/>
          </a:xfrm>
        </p:spPr>
        <p:txBody>
          <a:bodyPr>
            <a:normAutofit/>
          </a:bodyPr>
          <a:lstStyle/>
          <a:p>
            <a:r>
              <a:rPr lang="fr-FR" sz="3200" dirty="0"/>
              <a:t>Planning Hearthstone</a:t>
            </a:r>
          </a:p>
        </p:txBody>
      </p:sp>
      <p:sp>
        <p:nvSpPr>
          <p:cNvPr id="3" name="Espace réservé du contenu 2">
            <a:extLst>
              <a:ext uri="{FF2B5EF4-FFF2-40B4-BE49-F238E27FC236}">
                <a16:creationId xmlns:a16="http://schemas.microsoft.com/office/drawing/2014/main" id="{1FE691CC-BF5A-4C3D-821C-7DA39605C023}"/>
              </a:ext>
            </a:extLst>
          </p:cNvPr>
          <p:cNvSpPr>
            <a:spLocks noGrp="1"/>
          </p:cNvSpPr>
          <p:nvPr>
            <p:ph idx="1"/>
          </p:nvPr>
        </p:nvSpPr>
        <p:spPr>
          <a:xfrm>
            <a:off x="838201" y="1825625"/>
            <a:ext cx="3200400" cy="4351338"/>
          </a:xfrm>
        </p:spPr>
        <p:txBody>
          <a:bodyPr>
            <a:normAutofit/>
          </a:bodyPr>
          <a:lstStyle/>
          <a:p>
            <a:r>
              <a:rPr lang="fr-FR" sz="1800" b="1" dirty="0"/>
              <a:t>Hearthstone </a:t>
            </a:r>
            <a:r>
              <a:rPr lang="fr-FR" sz="1800" dirty="0"/>
              <a:t>: 48 joueurs </a:t>
            </a:r>
          </a:p>
          <a:p>
            <a:r>
              <a:rPr lang="fr-FR" sz="1800" dirty="0"/>
              <a:t>1</a:t>
            </a:r>
            <a:r>
              <a:rPr lang="fr-FR" sz="1800" baseline="30000" dirty="0"/>
              <a:t>ère</a:t>
            </a:r>
            <a:r>
              <a:rPr lang="fr-FR" sz="1800" dirty="0"/>
              <a:t> phase : 8 poules de 6 joueurs (Les 2 premiers accède aux phases finales). Chaque match est en bo3. </a:t>
            </a:r>
          </a:p>
          <a:p>
            <a:r>
              <a:rPr lang="fr-FR" sz="1800" dirty="0"/>
              <a:t>2</a:t>
            </a:r>
            <a:r>
              <a:rPr lang="fr-FR" sz="1800" baseline="30000" dirty="0"/>
              <a:t>ème</a:t>
            </a:r>
            <a:r>
              <a:rPr lang="fr-FR" sz="1800" dirty="0"/>
              <a:t> phase : phase à élimination direct avec petite final (à partir des 16</a:t>
            </a:r>
            <a:r>
              <a:rPr lang="fr-FR" sz="1800" baseline="30000" dirty="0"/>
              <a:t>ème</a:t>
            </a:r>
            <a:r>
              <a:rPr lang="fr-FR" sz="1800" dirty="0"/>
              <a:t> de finale)  </a:t>
            </a:r>
          </a:p>
          <a:p>
            <a:r>
              <a:rPr lang="fr-FR" sz="1800" dirty="0"/>
              <a:t>Les 8</a:t>
            </a:r>
            <a:r>
              <a:rPr lang="fr-FR" sz="1800" baseline="30000" dirty="0"/>
              <a:t>èmes</a:t>
            </a:r>
            <a:r>
              <a:rPr lang="fr-FR" sz="1800" dirty="0"/>
              <a:t> et les quarts sont en bo3, les démis et la final en bo5.</a:t>
            </a:r>
          </a:p>
          <a:p>
            <a:endParaRPr lang="fr-FR" sz="1800" dirty="0"/>
          </a:p>
        </p:txBody>
      </p:sp>
      <p:pic>
        <p:nvPicPr>
          <p:cNvPr id="5" name="Image 4">
            <a:extLst>
              <a:ext uri="{FF2B5EF4-FFF2-40B4-BE49-F238E27FC236}">
                <a16:creationId xmlns:a16="http://schemas.microsoft.com/office/drawing/2014/main" id="{F2D9560A-9A13-4B9E-B7B5-AC101AFF77EF}"/>
              </a:ext>
            </a:extLst>
          </p:cNvPr>
          <p:cNvPicPr>
            <a:picLocks noChangeAspect="1"/>
          </p:cNvPicPr>
          <p:nvPr/>
        </p:nvPicPr>
        <p:blipFill>
          <a:blip r:embed="rId3"/>
          <a:stretch>
            <a:fillRect/>
          </a:stretch>
        </p:blipFill>
        <p:spPr>
          <a:xfrm>
            <a:off x="10658723" y="-2142"/>
            <a:ext cx="1530229" cy="810838"/>
          </a:xfrm>
          <a:prstGeom prst="rect">
            <a:avLst/>
          </a:prstGeom>
        </p:spPr>
      </p:pic>
    </p:spTree>
    <p:extLst>
      <p:ext uri="{BB962C8B-B14F-4D97-AF65-F5344CB8AC3E}">
        <p14:creationId xmlns:p14="http://schemas.microsoft.com/office/powerpoint/2010/main" val="1760354070"/>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1A48365-B48D-490D-A7DE-D85CC9AD2FD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693455" cy="1511306"/>
          </a:xfrm>
          <a:custGeom>
            <a:avLst/>
            <a:gdLst>
              <a:gd name="connsiteX0" fmla="*/ 2147981 w 6693455"/>
              <a:gd name="connsiteY0" fmla="*/ 0 h 1511306"/>
              <a:gd name="connsiteX1" fmla="*/ 6693455 w 6693455"/>
              <a:gd name="connsiteY1" fmla="*/ 0 h 1511306"/>
              <a:gd name="connsiteX2" fmla="*/ 5995838 w 6693455"/>
              <a:gd name="connsiteY2" fmla="*/ 1511301 h 1511306"/>
              <a:gd name="connsiteX3" fmla="*/ 2147982 w 6693455"/>
              <a:gd name="connsiteY3" fmla="*/ 1511301 h 1511306"/>
              <a:gd name="connsiteX4" fmla="*/ 2147982 w 6693455"/>
              <a:gd name="connsiteY4" fmla="*/ 1511304 h 1511306"/>
              <a:gd name="connsiteX5" fmla="*/ 680261 w 6693455"/>
              <a:gd name="connsiteY5" fmla="*/ 1511304 h 1511306"/>
              <a:gd name="connsiteX6" fmla="*/ 680261 w 6693455"/>
              <a:gd name="connsiteY6" fmla="*/ 1511306 h 1511306"/>
              <a:gd name="connsiteX7" fmla="*/ 0 w 6693455"/>
              <a:gd name="connsiteY7" fmla="*/ 1511306 h 1511306"/>
              <a:gd name="connsiteX8" fmla="*/ 0 w 6693455"/>
              <a:gd name="connsiteY8" fmla="*/ 2 h 1511306"/>
              <a:gd name="connsiteX9" fmla="*/ 680261 w 6693455"/>
              <a:gd name="connsiteY9" fmla="*/ 2 h 1511306"/>
              <a:gd name="connsiteX10" fmla="*/ 680261 w 6693455"/>
              <a:gd name="connsiteY10" fmla="*/ 2544 h 1511306"/>
              <a:gd name="connsiteX11" fmla="*/ 2147981 w 6693455"/>
              <a:gd name="connsiteY11" fmla="*/ 2544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3455" h="1511306">
                <a:moveTo>
                  <a:pt x="2147981" y="0"/>
                </a:moveTo>
                <a:lnTo>
                  <a:pt x="6693455" y="0"/>
                </a:lnTo>
                <a:lnTo>
                  <a:pt x="5995838" y="1511301"/>
                </a:lnTo>
                <a:lnTo>
                  <a:pt x="2147982" y="1511301"/>
                </a:lnTo>
                <a:lnTo>
                  <a:pt x="2147982" y="1511304"/>
                </a:lnTo>
                <a:lnTo>
                  <a:pt x="680261" y="1511304"/>
                </a:lnTo>
                <a:lnTo>
                  <a:pt x="680261" y="1511306"/>
                </a:lnTo>
                <a:lnTo>
                  <a:pt x="0" y="1511306"/>
                </a:lnTo>
                <a:lnTo>
                  <a:pt x="0" y="2"/>
                </a:lnTo>
                <a:lnTo>
                  <a:pt x="680261" y="2"/>
                </a:lnTo>
                <a:lnTo>
                  <a:pt x="680261" y="2544"/>
                </a:lnTo>
                <a:lnTo>
                  <a:pt x="2147981" y="2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521F05AC-2996-48A9-9B40-1A0FC53D769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Image 4">
            <a:extLst>
              <a:ext uri="{FF2B5EF4-FFF2-40B4-BE49-F238E27FC236}">
                <a16:creationId xmlns:a16="http://schemas.microsoft.com/office/drawing/2014/main" id="{ECC19C7C-B503-408E-B177-028A3D4F3A73}"/>
              </a:ext>
            </a:extLst>
          </p:cNvPr>
          <p:cNvPicPr>
            <a:picLocks noChangeAspect="1"/>
          </p:cNvPicPr>
          <p:nvPr/>
        </p:nvPicPr>
        <p:blipFill>
          <a:blip r:embed="rId2"/>
          <a:stretch>
            <a:fillRect/>
          </a:stretch>
        </p:blipFill>
        <p:spPr>
          <a:xfrm>
            <a:off x="6693455" y="1256397"/>
            <a:ext cx="4533345" cy="4602380"/>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
        <p:nvSpPr>
          <p:cNvPr id="2" name="Titre 1">
            <a:extLst>
              <a:ext uri="{FF2B5EF4-FFF2-40B4-BE49-F238E27FC236}">
                <a16:creationId xmlns:a16="http://schemas.microsoft.com/office/drawing/2014/main" id="{0B338348-641C-42F2-879E-E3AA18286D3C}"/>
              </a:ext>
            </a:extLst>
          </p:cNvPr>
          <p:cNvSpPr>
            <a:spLocks noGrp="1"/>
          </p:cNvSpPr>
          <p:nvPr>
            <p:ph type="title"/>
          </p:nvPr>
        </p:nvSpPr>
        <p:spPr>
          <a:xfrm>
            <a:off x="838200" y="365126"/>
            <a:ext cx="5340605" cy="1146176"/>
          </a:xfrm>
        </p:spPr>
        <p:txBody>
          <a:bodyPr>
            <a:normAutofit/>
          </a:bodyPr>
          <a:lstStyle/>
          <a:p>
            <a:r>
              <a:rPr lang="fr-FR" dirty="0">
                <a:latin typeface="Tw Cen MT Condensed Extra Bold" panose="020B0803020202020204" pitchFamily="34" charset="0"/>
              </a:rPr>
              <a:t>Planning PUBG</a:t>
            </a:r>
          </a:p>
        </p:txBody>
      </p:sp>
      <p:sp>
        <p:nvSpPr>
          <p:cNvPr id="3" name="Espace réservé du contenu 2">
            <a:extLst>
              <a:ext uri="{FF2B5EF4-FFF2-40B4-BE49-F238E27FC236}">
                <a16:creationId xmlns:a16="http://schemas.microsoft.com/office/drawing/2014/main" id="{37E9CAB2-565A-4C2E-884C-F72A90D6AE28}"/>
              </a:ext>
            </a:extLst>
          </p:cNvPr>
          <p:cNvSpPr>
            <a:spLocks noGrp="1"/>
          </p:cNvSpPr>
          <p:nvPr>
            <p:ph idx="1"/>
          </p:nvPr>
        </p:nvSpPr>
        <p:spPr>
          <a:xfrm>
            <a:off x="257452" y="2173288"/>
            <a:ext cx="4183919" cy="4067714"/>
          </a:xfrm>
        </p:spPr>
        <p:txBody>
          <a:bodyPr anchor="ctr">
            <a:normAutofit/>
          </a:bodyPr>
          <a:lstStyle/>
          <a:p>
            <a:r>
              <a:rPr lang="fr-FR" sz="2000" dirty="0">
                <a:solidFill>
                  <a:schemeClr val="bg1"/>
                </a:solidFill>
              </a:rPr>
              <a:t>1</a:t>
            </a:r>
            <a:r>
              <a:rPr lang="fr-FR" sz="2000" baseline="30000" dirty="0">
                <a:solidFill>
                  <a:schemeClr val="bg1"/>
                </a:solidFill>
              </a:rPr>
              <a:t>ère</a:t>
            </a:r>
            <a:r>
              <a:rPr lang="fr-FR" sz="2000" dirty="0">
                <a:solidFill>
                  <a:schemeClr val="bg1"/>
                </a:solidFill>
              </a:rPr>
              <a:t> phase : 3 Matches (on retient le classement des joueurs sur chaque manche avec le score.)</a:t>
            </a:r>
          </a:p>
          <a:p>
            <a:r>
              <a:rPr lang="fr-FR" sz="2000" dirty="0">
                <a:solidFill>
                  <a:schemeClr val="bg1"/>
                </a:solidFill>
              </a:rPr>
              <a:t>2</a:t>
            </a:r>
            <a:r>
              <a:rPr lang="fr-FR" sz="2000" baseline="30000" dirty="0">
                <a:solidFill>
                  <a:schemeClr val="bg1"/>
                </a:solidFill>
              </a:rPr>
              <a:t>ème</a:t>
            </a:r>
            <a:r>
              <a:rPr lang="fr-FR" sz="2000" dirty="0">
                <a:solidFill>
                  <a:schemeClr val="bg1"/>
                </a:solidFill>
              </a:rPr>
              <a:t> phase : Une Manche final avec les 20 premier de la première Finale. </a:t>
            </a:r>
          </a:p>
          <a:p>
            <a:endParaRPr lang="fr-FR" sz="2000" dirty="0">
              <a:solidFill>
                <a:schemeClr val="bg1"/>
              </a:solidFill>
            </a:endParaRPr>
          </a:p>
        </p:txBody>
      </p:sp>
      <p:pic>
        <p:nvPicPr>
          <p:cNvPr id="4" name="Image 3">
            <a:extLst>
              <a:ext uri="{FF2B5EF4-FFF2-40B4-BE49-F238E27FC236}">
                <a16:creationId xmlns:a16="http://schemas.microsoft.com/office/drawing/2014/main" id="{7903F6FE-BB3C-4741-945A-05BE681BA725}"/>
              </a:ext>
            </a:extLst>
          </p:cNvPr>
          <p:cNvPicPr>
            <a:picLocks noChangeAspect="1"/>
          </p:cNvPicPr>
          <p:nvPr/>
        </p:nvPicPr>
        <p:blipFill>
          <a:blip r:embed="rId3"/>
          <a:stretch>
            <a:fillRect/>
          </a:stretch>
        </p:blipFill>
        <p:spPr>
          <a:xfrm>
            <a:off x="10661771" y="0"/>
            <a:ext cx="1530229" cy="810838"/>
          </a:xfrm>
          <a:prstGeom prst="rect">
            <a:avLst/>
          </a:prstGeom>
        </p:spPr>
      </p:pic>
    </p:spTree>
    <p:extLst>
      <p:ext uri="{BB962C8B-B14F-4D97-AF65-F5344CB8AC3E}">
        <p14:creationId xmlns:p14="http://schemas.microsoft.com/office/powerpoint/2010/main" val="3990271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E6CFF1-2F42-4E10-9A97-F116F46F53F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a:extLst>
              <a:ext uri="{FF2B5EF4-FFF2-40B4-BE49-F238E27FC236}">
                <a16:creationId xmlns:a16="http://schemas.microsoft.com/office/drawing/2014/main" id="{40E28E7F-66BA-4CA7-AB29-1AD969645F2B}"/>
              </a:ext>
            </a:extLst>
          </p:cNvPr>
          <p:cNvPicPr>
            <a:picLocks noChangeAspect="1"/>
          </p:cNvPicPr>
          <p:nvPr/>
        </p:nvPicPr>
        <p:blipFill rotWithShape="1">
          <a:blip r:embed="rId2">
            <a:alphaModFix amt="35000"/>
            <a:extLst/>
          </a:blip>
          <a:srcRect t="15730"/>
          <a:stretch/>
        </p:blipFill>
        <p:spPr>
          <a:xfrm>
            <a:off x="20" y="1"/>
            <a:ext cx="12191980" cy="6857999"/>
          </a:xfrm>
          <a:prstGeom prst="rect">
            <a:avLst/>
          </a:prstGeom>
        </p:spPr>
      </p:pic>
      <p:cxnSp>
        <p:nvCxnSpPr>
          <p:cNvPr id="11" name="Straight Connector 10">
            <a:extLst>
              <a:ext uri="{FF2B5EF4-FFF2-40B4-BE49-F238E27FC236}">
                <a16:creationId xmlns:a16="http://schemas.microsoft.com/office/drawing/2014/main" id="{67182200-4859-4C8D-BCBB-55B245C28BA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F0CA034D-EE89-4E11-8602-47829C8B0119}"/>
              </a:ext>
            </a:extLst>
          </p:cNvPr>
          <p:cNvSpPr>
            <a:spLocks noGrp="1"/>
          </p:cNvSpPr>
          <p:nvPr>
            <p:ph type="title"/>
          </p:nvPr>
        </p:nvSpPr>
        <p:spPr>
          <a:xfrm>
            <a:off x="838201" y="1065862"/>
            <a:ext cx="3313164" cy="4726276"/>
          </a:xfrm>
        </p:spPr>
        <p:txBody>
          <a:bodyPr>
            <a:normAutofit/>
          </a:bodyPr>
          <a:lstStyle/>
          <a:p>
            <a:pPr algn="r"/>
            <a:r>
              <a:rPr lang="fr-FR" sz="4000" dirty="0">
                <a:solidFill>
                  <a:srgbClr val="FFFFFF"/>
                </a:solidFill>
                <a:latin typeface="Tw Cen MT Condensed Extra Bold" panose="020B0803020202020204" pitchFamily="34" charset="0"/>
              </a:rPr>
              <a:t>Sommaire:</a:t>
            </a:r>
          </a:p>
        </p:txBody>
      </p:sp>
      <p:sp>
        <p:nvSpPr>
          <p:cNvPr id="3" name="Espace réservé du contenu 2">
            <a:extLst>
              <a:ext uri="{FF2B5EF4-FFF2-40B4-BE49-F238E27FC236}">
                <a16:creationId xmlns:a16="http://schemas.microsoft.com/office/drawing/2014/main" id="{8BA76FCC-09CA-43FB-9B41-6CBF6CC74B88}"/>
              </a:ext>
            </a:extLst>
          </p:cNvPr>
          <p:cNvSpPr>
            <a:spLocks noGrp="1"/>
          </p:cNvSpPr>
          <p:nvPr>
            <p:ph idx="1"/>
          </p:nvPr>
        </p:nvSpPr>
        <p:spPr>
          <a:xfrm>
            <a:off x="5155379" y="1065862"/>
            <a:ext cx="5744685" cy="4726276"/>
          </a:xfrm>
        </p:spPr>
        <p:txBody>
          <a:bodyPr anchor="ctr">
            <a:normAutofit/>
          </a:bodyPr>
          <a:lstStyle/>
          <a:p>
            <a:r>
              <a:rPr lang="fr-FR" sz="2000" dirty="0">
                <a:solidFill>
                  <a:srgbClr val="FFFFFF"/>
                </a:solidFill>
              </a:rPr>
              <a:t>Matériel</a:t>
            </a:r>
          </a:p>
          <a:p>
            <a:r>
              <a:rPr lang="fr-FR" sz="2000" dirty="0">
                <a:solidFill>
                  <a:srgbClr val="FFFFFF"/>
                </a:solidFill>
              </a:rPr>
              <a:t>Répartition de la consommation électrique</a:t>
            </a:r>
          </a:p>
          <a:p>
            <a:r>
              <a:rPr lang="fr-FR" sz="2000" dirty="0">
                <a:solidFill>
                  <a:srgbClr val="FFFFFF"/>
                </a:solidFill>
              </a:rPr>
              <a:t>Topologie des équipements électroniques</a:t>
            </a:r>
          </a:p>
          <a:p>
            <a:r>
              <a:rPr lang="fr-FR" sz="2000" dirty="0">
                <a:solidFill>
                  <a:srgbClr val="FFFFFF"/>
                </a:solidFill>
              </a:rPr>
              <a:t>Plan logique</a:t>
            </a:r>
          </a:p>
          <a:p>
            <a:r>
              <a:rPr lang="fr-FR" sz="2000" dirty="0">
                <a:solidFill>
                  <a:srgbClr val="FFFFFF"/>
                </a:solidFill>
              </a:rPr>
              <a:t>Plan physique</a:t>
            </a:r>
          </a:p>
          <a:p>
            <a:r>
              <a:rPr lang="fr-FR" sz="2000" dirty="0">
                <a:solidFill>
                  <a:srgbClr val="FFFFFF"/>
                </a:solidFill>
              </a:rPr>
              <a:t>Adressage</a:t>
            </a:r>
          </a:p>
          <a:p>
            <a:r>
              <a:rPr lang="fr-FR" sz="2000" dirty="0">
                <a:solidFill>
                  <a:srgbClr val="FFFFFF"/>
                </a:solidFill>
              </a:rPr>
              <a:t>Plannings</a:t>
            </a:r>
          </a:p>
          <a:p>
            <a:r>
              <a:rPr lang="fr-FR" sz="2000" dirty="0">
                <a:solidFill>
                  <a:srgbClr val="FFFFFF"/>
                </a:solidFill>
              </a:rPr>
              <a:t>Problèmes rencontrés</a:t>
            </a:r>
          </a:p>
          <a:p>
            <a:r>
              <a:rPr lang="fr-FR" sz="2000" dirty="0">
                <a:solidFill>
                  <a:srgbClr val="FFFFFF"/>
                </a:solidFill>
              </a:rPr>
              <a:t>Sponsors</a:t>
            </a:r>
          </a:p>
          <a:p>
            <a:r>
              <a:rPr lang="fr-FR" sz="2000" dirty="0">
                <a:solidFill>
                  <a:srgbClr val="FFFFFF"/>
                </a:solidFill>
              </a:rPr>
              <a:t>Devis</a:t>
            </a:r>
          </a:p>
        </p:txBody>
      </p:sp>
    </p:spTree>
    <p:extLst>
      <p:ext uri="{BB962C8B-B14F-4D97-AF65-F5344CB8AC3E}">
        <p14:creationId xmlns:p14="http://schemas.microsoft.com/office/powerpoint/2010/main" val="117982386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75">
            <a:extLst>
              <a:ext uri="{FF2B5EF4-FFF2-40B4-BE49-F238E27FC236}">
                <a16:creationId xmlns:a16="http://schemas.microsoft.com/office/drawing/2014/main" id="{869A01FF-E930-4B34-9942-5ACABF37FE8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691640"/>
            <a:ext cx="10052100" cy="5166360"/>
          </a:xfrm>
          <a:custGeom>
            <a:avLst/>
            <a:gdLst>
              <a:gd name="connsiteX0" fmla="*/ 0 w 9786594"/>
              <a:gd name="connsiteY0" fmla="*/ 0 h 5032376"/>
              <a:gd name="connsiteX1" fmla="*/ 2130696 w 9786594"/>
              <a:gd name="connsiteY1" fmla="*/ 0 h 5032376"/>
              <a:gd name="connsiteX2" fmla="*/ 4685057 w 9786594"/>
              <a:gd name="connsiteY2" fmla="*/ 0 h 5032376"/>
              <a:gd name="connsiteX3" fmla="*/ 6291520 w 9786594"/>
              <a:gd name="connsiteY3" fmla="*/ 0 h 5032376"/>
              <a:gd name="connsiteX4" fmla="*/ 7449885 w 9786594"/>
              <a:gd name="connsiteY4" fmla="*/ 0 h 5032376"/>
              <a:gd name="connsiteX5" fmla="*/ 7455943 w 9786594"/>
              <a:gd name="connsiteY5" fmla="*/ 0 h 5032376"/>
              <a:gd name="connsiteX6" fmla="*/ 9786594 w 9786594"/>
              <a:gd name="connsiteY6" fmla="*/ 5032376 h 5032376"/>
              <a:gd name="connsiteX7" fmla="*/ 0 w 9786594"/>
              <a:gd name="connsiteY7" fmla="*/ 5032376 h 5032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86594" h="5032376">
                <a:moveTo>
                  <a:pt x="0" y="0"/>
                </a:moveTo>
                <a:lnTo>
                  <a:pt x="2130696" y="0"/>
                </a:lnTo>
                <a:lnTo>
                  <a:pt x="4685057" y="0"/>
                </a:lnTo>
                <a:lnTo>
                  <a:pt x="6291520" y="0"/>
                </a:lnTo>
                <a:lnTo>
                  <a:pt x="7449885" y="0"/>
                </a:lnTo>
                <a:lnTo>
                  <a:pt x="7455943" y="0"/>
                </a:lnTo>
                <a:lnTo>
                  <a:pt x="9786594" y="5032376"/>
                </a:lnTo>
                <a:lnTo>
                  <a:pt x="0" y="5032376"/>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65D95FA0-65E8-48AB-B455-1D7A52739DE9}"/>
              </a:ext>
            </a:extLst>
          </p:cNvPr>
          <p:cNvSpPr>
            <a:spLocks noGrp="1"/>
          </p:cNvSpPr>
          <p:nvPr>
            <p:ph type="title"/>
          </p:nvPr>
        </p:nvSpPr>
        <p:spPr>
          <a:xfrm>
            <a:off x="838200" y="365125"/>
            <a:ext cx="10515600" cy="1325563"/>
          </a:xfrm>
        </p:spPr>
        <p:txBody>
          <a:bodyPr>
            <a:normAutofit/>
          </a:bodyPr>
          <a:lstStyle/>
          <a:p>
            <a:r>
              <a:rPr lang="fr-FR" dirty="0">
                <a:latin typeface="Tw Cen MT Condensed Extra Bold" panose="020B0803020202020204" pitchFamily="34" charset="0"/>
              </a:rPr>
              <a:t>Problèmes rencontrés:</a:t>
            </a:r>
          </a:p>
        </p:txBody>
      </p:sp>
      <p:sp>
        <p:nvSpPr>
          <p:cNvPr id="3" name="Espace réservé du contenu 2">
            <a:extLst>
              <a:ext uri="{FF2B5EF4-FFF2-40B4-BE49-F238E27FC236}">
                <a16:creationId xmlns:a16="http://schemas.microsoft.com/office/drawing/2014/main" id="{D58AA08E-411C-437F-88BA-CF7A42CAD1F4}"/>
              </a:ext>
            </a:extLst>
          </p:cNvPr>
          <p:cNvSpPr>
            <a:spLocks noGrp="1"/>
          </p:cNvSpPr>
          <p:nvPr>
            <p:ph idx="1"/>
          </p:nvPr>
        </p:nvSpPr>
        <p:spPr>
          <a:xfrm>
            <a:off x="110532" y="2015406"/>
            <a:ext cx="7526215" cy="4556216"/>
          </a:xfrm>
        </p:spPr>
        <p:txBody>
          <a:bodyPr anchor="ctr">
            <a:normAutofit/>
          </a:bodyPr>
          <a:lstStyle/>
          <a:p>
            <a:r>
              <a:rPr lang="fr-FR" sz="2000" dirty="0">
                <a:solidFill>
                  <a:schemeClr val="bg1"/>
                </a:solidFill>
              </a:rPr>
              <a:t>Difficultés a créer l’architecture optimum</a:t>
            </a:r>
          </a:p>
          <a:p>
            <a:endParaRPr lang="fr-FR" sz="2000" dirty="0">
              <a:solidFill>
                <a:schemeClr val="bg1"/>
              </a:solidFill>
            </a:endParaRPr>
          </a:p>
          <a:p>
            <a:r>
              <a:rPr lang="fr-FR" sz="2000" dirty="0">
                <a:solidFill>
                  <a:schemeClr val="bg1"/>
                </a:solidFill>
              </a:rPr>
              <a:t>Crash de Packet Tracer ralentissant l’avancée du projet</a:t>
            </a:r>
          </a:p>
          <a:p>
            <a:endParaRPr lang="fr-FR" sz="2000" dirty="0">
              <a:solidFill>
                <a:schemeClr val="bg1"/>
              </a:solidFill>
            </a:endParaRPr>
          </a:p>
          <a:p>
            <a:r>
              <a:rPr lang="fr-FR" sz="2000" dirty="0">
                <a:solidFill>
                  <a:schemeClr val="bg1"/>
                </a:solidFill>
              </a:rPr>
              <a:t>Budget difficile a déduire en fonction de l’organisation et les préférences</a:t>
            </a:r>
          </a:p>
          <a:p>
            <a:endParaRPr lang="fr-FR" sz="2000" dirty="0">
              <a:solidFill>
                <a:schemeClr val="bg1"/>
              </a:solidFill>
            </a:endParaRPr>
          </a:p>
          <a:p>
            <a:r>
              <a:rPr lang="fr-FR" sz="2000" dirty="0">
                <a:solidFill>
                  <a:schemeClr val="bg1"/>
                </a:solidFill>
              </a:rPr>
              <a:t>Problèmes de liaisons de switches</a:t>
            </a:r>
          </a:p>
          <a:p>
            <a:endParaRPr lang="fr-FR" sz="2000" dirty="0">
              <a:solidFill>
                <a:schemeClr val="bg1"/>
              </a:solidFill>
            </a:endParaRPr>
          </a:p>
          <a:p>
            <a:r>
              <a:rPr lang="fr-FR" sz="2000" dirty="0">
                <a:solidFill>
                  <a:schemeClr val="bg1"/>
                </a:solidFill>
              </a:rPr>
              <a:t>Organisation du </a:t>
            </a:r>
            <a:r>
              <a:rPr lang="fr-FR" sz="2000" dirty="0" err="1">
                <a:solidFill>
                  <a:schemeClr val="bg1"/>
                </a:solidFill>
              </a:rPr>
              <a:t>roster</a:t>
            </a:r>
            <a:r>
              <a:rPr lang="fr-FR" sz="2000" dirty="0">
                <a:solidFill>
                  <a:schemeClr val="bg1"/>
                </a:solidFill>
              </a:rPr>
              <a:t> sur l’écran géant  et du tournois en lui-même compliqué a optimiser. </a:t>
            </a:r>
          </a:p>
        </p:txBody>
      </p:sp>
      <p:pic>
        <p:nvPicPr>
          <p:cNvPr id="5" name="Image 4">
            <a:extLst>
              <a:ext uri="{FF2B5EF4-FFF2-40B4-BE49-F238E27FC236}">
                <a16:creationId xmlns:a16="http://schemas.microsoft.com/office/drawing/2014/main" id="{6DAD8DC7-2528-4182-8F50-DA4A57EEA5F4}"/>
              </a:ext>
            </a:extLst>
          </p:cNvPr>
          <p:cNvPicPr>
            <a:picLocks noChangeAspect="1"/>
          </p:cNvPicPr>
          <p:nvPr/>
        </p:nvPicPr>
        <p:blipFill>
          <a:blip r:embed="rId2"/>
          <a:stretch>
            <a:fillRect/>
          </a:stretch>
        </p:blipFill>
        <p:spPr>
          <a:xfrm>
            <a:off x="8762163" y="4571442"/>
            <a:ext cx="3429837" cy="2286558"/>
          </a:xfrm>
          <a:prstGeom prst="rect">
            <a:avLst/>
          </a:prstGeom>
        </p:spPr>
      </p:pic>
      <p:pic>
        <p:nvPicPr>
          <p:cNvPr id="6" name="Image 5">
            <a:extLst>
              <a:ext uri="{FF2B5EF4-FFF2-40B4-BE49-F238E27FC236}">
                <a16:creationId xmlns:a16="http://schemas.microsoft.com/office/drawing/2014/main" id="{62EDF1FE-4797-4812-BD06-AF62B3796AFC}"/>
              </a:ext>
            </a:extLst>
          </p:cNvPr>
          <p:cNvPicPr>
            <a:picLocks noChangeAspect="1"/>
          </p:cNvPicPr>
          <p:nvPr/>
        </p:nvPicPr>
        <p:blipFill>
          <a:blip r:embed="rId3"/>
          <a:stretch>
            <a:fillRect/>
          </a:stretch>
        </p:blipFill>
        <p:spPr>
          <a:xfrm>
            <a:off x="10661771" y="0"/>
            <a:ext cx="1530229" cy="810838"/>
          </a:xfrm>
          <a:prstGeom prst="rect">
            <a:avLst/>
          </a:prstGeom>
        </p:spPr>
      </p:pic>
    </p:spTree>
    <p:extLst>
      <p:ext uri="{BB962C8B-B14F-4D97-AF65-F5344CB8AC3E}">
        <p14:creationId xmlns:p14="http://schemas.microsoft.com/office/powerpoint/2010/main" val="40112676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907E23C8-6DDF-4203-8DA6-8161E4DEA786}"/>
              </a:ext>
            </a:extLst>
          </p:cNvPr>
          <p:cNvPicPr>
            <a:picLocks noChangeAspect="1"/>
          </p:cNvPicPr>
          <p:nvPr/>
        </p:nvPicPr>
        <p:blipFill rotWithShape="1">
          <a:blip r:embed="rId2">
            <a:extLst>
              <a:ext uri="{28A0092B-C50C-407E-A947-70E740481C1C}">
                <a14:useLocalDpi xmlns:a14="http://schemas.microsoft.com/office/drawing/2010/main" val="0"/>
              </a:ext>
            </a:extLst>
          </a:blip>
          <a:srcRect l="1315" r="71994"/>
          <a:stretch/>
        </p:blipFill>
        <p:spPr>
          <a:xfrm>
            <a:off x="7555991" y="1690688"/>
            <a:ext cx="4636009" cy="5167312"/>
          </a:xfrm>
          <a:custGeom>
            <a:avLst/>
            <a:gdLst>
              <a:gd name="connsiteX0" fmla="*/ 0 w 4636009"/>
              <a:gd name="connsiteY0" fmla="*/ 0 h 5167312"/>
              <a:gd name="connsiteX1" fmla="*/ 4636009 w 4636009"/>
              <a:gd name="connsiteY1" fmla="*/ 0 h 5167312"/>
              <a:gd name="connsiteX2" fmla="*/ 4636009 w 4636009"/>
              <a:gd name="connsiteY2" fmla="*/ 5167312 h 5167312"/>
              <a:gd name="connsiteX3" fmla="*/ 276091 w 4636009"/>
              <a:gd name="connsiteY3" fmla="*/ 5167312 h 5167312"/>
              <a:gd name="connsiteX4" fmla="*/ 2669970 w 4636009"/>
              <a:gd name="connsiteY4" fmla="*/ 952 h 5167312"/>
              <a:gd name="connsiteX5" fmla="*/ 0 w 4636009"/>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6009" h="5167312">
                <a:moveTo>
                  <a:pt x="0" y="0"/>
                </a:moveTo>
                <a:lnTo>
                  <a:pt x="4636009" y="0"/>
                </a:lnTo>
                <a:lnTo>
                  <a:pt x="4636009" y="5167312"/>
                </a:lnTo>
                <a:lnTo>
                  <a:pt x="276091" y="5167312"/>
                </a:lnTo>
                <a:lnTo>
                  <a:pt x="2669970" y="952"/>
                </a:lnTo>
                <a:lnTo>
                  <a:pt x="0" y="952"/>
                </a:lnTo>
                <a:close/>
              </a:path>
            </a:pathLst>
          </a:custGeom>
        </p:spPr>
      </p:pic>
      <p:sp>
        <p:nvSpPr>
          <p:cNvPr id="14" name="Freeform 75">
            <a:extLst>
              <a:ext uri="{FF2B5EF4-FFF2-40B4-BE49-F238E27FC236}">
                <a16:creationId xmlns:a16="http://schemas.microsoft.com/office/drawing/2014/main" id="{869A01FF-E930-4B34-9942-5ACABF37FE8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691640"/>
            <a:ext cx="10052100" cy="5166360"/>
          </a:xfrm>
          <a:custGeom>
            <a:avLst/>
            <a:gdLst>
              <a:gd name="connsiteX0" fmla="*/ 0 w 9786594"/>
              <a:gd name="connsiteY0" fmla="*/ 0 h 5032376"/>
              <a:gd name="connsiteX1" fmla="*/ 2130696 w 9786594"/>
              <a:gd name="connsiteY1" fmla="*/ 0 h 5032376"/>
              <a:gd name="connsiteX2" fmla="*/ 4685057 w 9786594"/>
              <a:gd name="connsiteY2" fmla="*/ 0 h 5032376"/>
              <a:gd name="connsiteX3" fmla="*/ 6291520 w 9786594"/>
              <a:gd name="connsiteY3" fmla="*/ 0 h 5032376"/>
              <a:gd name="connsiteX4" fmla="*/ 7449885 w 9786594"/>
              <a:gd name="connsiteY4" fmla="*/ 0 h 5032376"/>
              <a:gd name="connsiteX5" fmla="*/ 7455943 w 9786594"/>
              <a:gd name="connsiteY5" fmla="*/ 0 h 5032376"/>
              <a:gd name="connsiteX6" fmla="*/ 9786594 w 9786594"/>
              <a:gd name="connsiteY6" fmla="*/ 5032376 h 5032376"/>
              <a:gd name="connsiteX7" fmla="*/ 0 w 9786594"/>
              <a:gd name="connsiteY7" fmla="*/ 5032376 h 5032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86594" h="5032376">
                <a:moveTo>
                  <a:pt x="0" y="0"/>
                </a:moveTo>
                <a:lnTo>
                  <a:pt x="2130696" y="0"/>
                </a:lnTo>
                <a:lnTo>
                  <a:pt x="4685057" y="0"/>
                </a:lnTo>
                <a:lnTo>
                  <a:pt x="6291520" y="0"/>
                </a:lnTo>
                <a:lnTo>
                  <a:pt x="7449885" y="0"/>
                </a:lnTo>
                <a:lnTo>
                  <a:pt x="7455943" y="0"/>
                </a:lnTo>
                <a:lnTo>
                  <a:pt x="9786594" y="5032376"/>
                </a:lnTo>
                <a:lnTo>
                  <a:pt x="0" y="5032376"/>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75D96D71-13C4-407D-872B-71173094830D}"/>
              </a:ext>
            </a:extLst>
          </p:cNvPr>
          <p:cNvSpPr>
            <a:spLocks noGrp="1"/>
          </p:cNvSpPr>
          <p:nvPr>
            <p:ph type="title"/>
          </p:nvPr>
        </p:nvSpPr>
        <p:spPr>
          <a:xfrm>
            <a:off x="838200" y="365125"/>
            <a:ext cx="10515600" cy="1325563"/>
          </a:xfrm>
        </p:spPr>
        <p:txBody>
          <a:bodyPr>
            <a:normAutofit/>
          </a:bodyPr>
          <a:lstStyle/>
          <a:p>
            <a:r>
              <a:rPr lang="fr-FR" dirty="0">
                <a:latin typeface="Tw Cen MT Condensed Extra Bold" panose="020B0803020202020204" pitchFamily="34" charset="0"/>
              </a:rPr>
              <a:t>Sponsors</a:t>
            </a:r>
          </a:p>
        </p:txBody>
      </p:sp>
      <p:sp>
        <p:nvSpPr>
          <p:cNvPr id="5" name="Espace réservé du contenu 4">
            <a:extLst>
              <a:ext uri="{FF2B5EF4-FFF2-40B4-BE49-F238E27FC236}">
                <a16:creationId xmlns:a16="http://schemas.microsoft.com/office/drawing/2014/main" id="{579B2811-C7C9-4691-B022-2CAF4C3437A2}"/>
              </a:ext>
            </a:extLst>
          </p:cNvPr>
          <p:cNvSpPr>
            <a:spLocks noGrp="1"/>
          </p:cNvSpPr>
          <p:nvPr>
            <p:ph idx="1"/>
          </p:nvPr>
        </p:nvSpPr>
        <p:spPr>
          <a:xfrm>
            <a:off x="159798" y="2015406"/>
            <a:ext cx="7396193" cy="4696112"/>
          </a:xfrm>
        </p:spPr>
        <p:txBody>
          <a:bodyPr anchor="ctr">
            <a:normAutofit fontScale="92500" lnSpcReduction="20000"/>
          </a:bodyPr>
          <a:lstStyle/>
          <a:p>
            <a:r>
              <a:rPr lang="en-US" sz="2200" dirty="0">
                <a:solidFill>
                  <a:schemeClr val="bg1"/>
                </a:solidFill>
              </a:rPr>
              <a:t>Nous </a:t>
            </a:r>
            <a:r>
              <a:rPr lang="en-US" sz="2200" dirty="0" err="1">
                <a:solidFill>
                  <a:schemeClr val="bg1"/>
                </a:solidFill>
              </a:rPr>
              <a:t>souhaitons</a:t>
            </a:r>
            <a:r>
              <a:rPr lang="en-US" sz="2200" dirty="0">
                <a:solidFill>
                  <a:schemeClr val="bg1"/>
                </a:solidFill>
              </a:rPr>
              <a:t> </a:t>
            </a:r>
            <a:r>
              <a:rPr lang="en-US" sz="2200" dirty="0" err="1">
                <a:solidFill>
                  <a:schemeClr val="bg1"/>
                </a:solidFill>
              </a:rPr>
              <a:t>contacter</a:t>
            </a:r>
            <a:r>
              <a:rPr lang="en-US" sz="2200" dirty="0">
                <a:solidFill>
                  <a:schemeClr val="bg1"/>
                </a:solidFill>
              </a:rPr>
              <a:t> </a:t>
            </a:r>
            <a:r>
              <a:rPr lang="en-US" sz="2200" dirty="0" err="1">
                <a:solidFill>
                  <a:schemeClr val="bg1"/>
                </a:solidFill>
              </a:rPr>
              <a:t>ces</a:t>
            </a:r>
            <a:r>
              <a:rPr lang="en-US" sz="2200" dirty="0">
                <a:solidFill>
                  <a:schemeClr val="bg1"/>
                </a:solidFill>
              </a:rPr>
              <a:t> sponsors </a:t>
            </a:r>
            <a:r>
              <a:rPr lang="en-US" sz="2200" dirty="0" err="1">
                <a:solidFill>
                  <a:schemeClr val="bg1"/>
                </a:solidFill>
              </a:rPr>
              <a:t>afin</a:t>
            </a:r>
            <a:r>
              <a:rPr lang="en-US" sz="2200" dirty="0">
                <a:solidFill>
                  <a:schemeClr val="bg1"/>
                </a:solidFill>
              </a:rPr>
              <a:t> </a:t>
            </a:r>
            <a:r>
              <a:rPr lang="en-US" sz="2200" dirty="0" err="1">
                <a:solidFill>
                  <a:schemeClr val="bg1"/>
                </a:solidFill>
              </a:rPr>
              <a:t>d’obtenir</a:t>
            </a:r>
            <a:r>
              <a:rPr lang="en-US" sz="2200" dirty="0">
                <a:solidFill>
                  <a:schemeClr val="bg1"/>
                </a:solidFill>
              </a:rPr>
              <a:t> de </a:t>
            </a:r>
            <a:r>
              <a:rPr lang="en-US" sz="2200" dirty="0" err="1">
                <a:solidFill>
                  <a:schemeClr val="bg1"/>
                </a:solidFill>
              </a:rPr>
              <a:t>l’aide</a:t>
            </a:r>
            <a:r>
              <a:rPr lang="en-US" sz="2200" dirty="0">
                <a:solidFill>
                  <a:schemeClr val="bg1"/>
                </a:solidFill>
              </a:rPr>
              <a:t> </a:t>
            </a:r>
            <a:r>
              <a:rPr lang="en-US" sz="2200" dirty="0" err="1">
                <a:solidFill>
                  <a:schemeClr val="bg1"/>
                </a:solidFill>
              </a:rPr>
              <a:t>matérielle</a:t>
            </a:r>
            <a:r>
              <a:rPr lang="en-US" sz="2200" dirty="0">
                <a:solidFill>
                  <a:schemeClr val="bg1"/>
                </a:solidFill>
              </a:rPr>
              <a:t>, technique, </a:t>
            </a:r>
            <a:r>
              <a:rPr lang="en-US" sz="2200" dirty="0" err="1">
                <a:solidFill>
                  <a:schemeClr val="bg1"/>
                </a:solidFill>
              </a:rPr>
              <a:t>financières</a:t>
            </a:r>
            <a:r>
              <a:rPr lang="en-US" sz="2200" dirty="0">
                <a:solidFill>
                  <a:schemeClr val="bg1"/>
                </a:solidFill>
              </a:rPr>
              <a:t> </a:t>
            </a:r>
            <a:r>
              <a:rPr lang="en-US" sz="2200" dirty="0" err="1">
                <a:solidFill>
                  <a:schemeClr val="bg1"/>
                </a:solidFill>
              </a:rPr>
              <a:t>ou</a:t>
            </a:r>
            <a:r>
              <a:rPr lang="en-US" sz="2200" dirty="0">
                <a:solidFill>
                  <a:schemeClr val="bg1"/>
                </a:solidFill>
              </a:rPr>
              <a:t> </a:t>
            </a:r>
            <a:r>
              <a:rPr lang="en-US" sz="2200" dirty="0" err="1">
                <a:solidFill>
                  <a:schemeClr val="bg1"/>
                </a:solidFill>
              </a:rPr>
              <a:t>logistique</a:t>
            </a:r>
            <a:r>
              <a:rPr lang="en-US" sz="2200" dirty="0">
                <a:solidFill>
                  <a:schemeClr val="bg1"/>
                </a:solidFill>
              </a:rPr>
              <a:t>.</a:t>
            </a:r>
          </a:p>
          <a:p>
            <a:endParaRPr lang="en-US" sz="2200" dirty="0">
              <a:solidFill>
                <a:schemeClr val="bg1"/>
              </a:solidFill>
            </a:endParaRPr>
          </a:p>
          <a:p>
            <a:r>
              <a:rPr lang="en-US" sz="2200" dirty="0" err="1">
                <a:solidFill>
                  <a:schemeClr val="bg1"/>
                </a:solidFill>
              </a:rPr>
              <a:t>Sandisk</a:t>
            </a:r>
            <a:r>
              <a:rPr lang="en-US" sz="2200" dirty="0">
                <a:solidFill>
                  <a:schemeClr val="bg1"/>
                </a:solidFill>
              </a:rPr>
              <a:t>; Logitech; </a:t>
            </a:r>
            <a:r>
              <a:rPr lang="en-US" sz="2200" dirty="0" err="1">
                <a:solidFill>
                  <a:schemeClr val="bg1"/>
                </a:solidFill>
              </a:rPr>
              <a:t>hyperx</a:t>
            </a:r>
            <a:r>
              <a:rPr lang="en-US" sz="2200" dirty="0">
                <a:solidFill>
                  <a:schemeClr val="bg1"/>
                </a:solidFill>
              </a:rPr>
              <a:t>; corsair; razer; dell; cisco; ASUS; acer; </a:t>
            </a:r>
            <a:r>
              <a:rPr lang="en-US" sz="2200" dirty="0" err="1">
                <a:solidFill>
                  <a:schemeClr val="bg1"/>
                </a:solidFill>
              </a:rPr>
              <a:t>msi</a:t>
            </a:r>
            <a:r>
              <a:rPr lang="en-US" sz="2200" dirty="0">
                <a:solidFill>
                  <a:schemeClr val="bg1"/>
                </a:solidFill>
              </a:rPr>
              <a:t>; </a:t>
            </a:r>
          </a:p>
          <a:p>
            <a:endParaRPr lang="en-US" sz="2200" dirty="0">
              <a:solidFill>
                <a:schemeClr val="bg1"/>
              </a:solidFill>
            </a:endParaRPr>
          </a:p>
          <a:p>
            <a:r>
              <a:rPr lang="en-US" sz="2200" dirty="0">
                <a:solidFill>
                  <a:schemeClr val="bg1"/>
                </a:solidFill>
              </a:rPr>
              <a:t>coca/</a:t>
            </a:r>
            <a:r>
              <a:rPr lang="en-US" sz="2200" dirty="0" err="1">
                <a:solidFill>
                  <a:schemeClr val="bg1"/>
                </a:solidFill>
              </a:rPr>
              <a:t>redbull</a:t>
            </a:r>
            <a:r>
              <a:rPr lang="en-US" sz="2200" dirty="0">
                <a:solidFill>
                  <a:schemeClr val="bg1"/>
                </a:solidFill>
              </a:rPr>
              <a:t>; </a:t>
            </a:r>
            <a:r>
              <a:rPr lang="en-US" sz="2200" dirty="0" err="1">
                <a:solidFill>
                  <a:schemeClr val="bg1"/>
                </a:solidFill>
              </a:rPr>
              <a:t>bequiet</a:t>
            </a:r>
            <a:r>
              <a:rPr lang="en-US" sz="2200" dirty="0">
                <a:solidFill>
                  <a:schemeClr val="bg1"/>
                </a:solidFill>
              </a:rPr>
              <a:t>; </a:t>
            </a:r>
            <a:r>
              <a:rPr lang="en-US" sz="2200" dirty="0" err="1">
                <a:solidFill>
                  <a:schemeClr val="bg1"/>
                </a:solidFill>
              </a:rPr>
              <a:t>paysafecard</a:t>
            </a:r>
            <a:r>
              <a:rPr lang="en-US" sz="2200" dirty="0">
                <a:solidFill>
                  <a:schemeClr val="bg1"/>
                </a:solidFill>
              </a:rPr>
              <a:t>; </a:t>
            </a:r>
            <a:r>
              <a:rPr lang="en-US" sz="2200" dirty="0" err="1">
                <a:solidFill>
                  <a:schemeClr val="bg1"/>
                </a:solidFill>
              </a:rPr>
              <a:t>dxracer</a:t>
            </a:r>
            <a:r>
              <a:rPr lang="en-US" sz="2200" dirty="0">
                <a:solidFill>
                  <a:schemeClr val="bg1"/>
                </a:solidFill>
              </a:rPr>
              <a:t>; G2A; </a:t>
            </a:r>
            <a:r>
              <a:rPr lang="en-US" sz="2200" dirty="0" err="1">
                <a:solidFill>
                  <a:schemeClr val="bg1"/>
                </a:solidFill>
              </a:rPr>
              <a:t>Plati</a:t>
            </a:r>
            <a:r>
              <a:rPr lang="en-US" sz="2200" dirty="0">
                <a:solidFill>
                  <a:schemeClr val="bg1"/>
                </a:solidFill>
              </a:rPr>
              <a:t>; intel; Nvidia; </a:t>
            </a:r>
          </a:p>
          <a:p>
            <a:endParaRPr lang="en-US" sz="2200" dirty="0">
              <a:solidFill>
                <a:schemeClr val="bg1"/>
              </a:solidFill>
            </a:endParaRPr>
          </a:p>
          <a:p>
            <a:r>
              <a:rPr lang="en-US" sz="2200" dirty="0">
                <a:solidFill>
                  <a:schemeClr val="bg1"/>
                </a:solidFill>
              </a:rPr>
              <a:t>valve; twitch; Dolby; discord; </a:t>
            </a:r>
            <a:r>
              <a:rPr lang="en-US" sz="2200" dirty="0" err="1">
                <a:solidFill>
                  <a:schemeClr val="bg1"/>
                </a:solidFill>
              </a:rPr>
              <a:t>fnac</a:t>
            </a:r>
            <a:r>
              <a:rPr lang="en-US" sz="2200" dirty="0">
                <a:solidFill>
                  <a:schemeClr val="bg1"/>
                </a:solidFill>
              </a:rPr>
              <a:t>; cooler; master; </a:t>
            </a:r>
            <a:r>
              <a:rPr lang="en-US" sz="2200" dirty="0" err="1">
                <a:solidFill>
                  <a:schemeClr val="bg1"/>
                </a:solidFill>
              </a:rPr>
              <a:t>ldlc</a:t>
            </a:r>
            <a:r>
              <a:rPr lang="en-US" sz="2200" dirty="0">
                <a:solidFill>
                  <a:schemeClr val="bg1"/>
                </a:solidFill>
              </a:rPr>
              <a:t>; Sennheiser; </a:t>
            </a:r>
          </a:p>
          <a:p>
            <a:endParaRPr lang="en-US" sz="2200" dirty="0">
              <a:solidFill>
                <a:schemeClr val="bg1"/>
              </a:solidFill>
            </a:endParaRPr>
          </a:p>
          <a:p>
            <a:r>
              <a:rPr lang="en-US" sz="2200" dirty="0" err="1">
                <a:solidFill>
                  <a:schemeClr val="bg1"/>
                </a:solidFill>
              </a:rPr>
              <a:t>topachat</a:t>
            </a:r>
            <a:r>
              <a:rPr lang="en-US" sz="2200" dirty="0">
                <a:solidFill>
                  <a:schemeClr val="bg1"/>
                </a:solidFill>
              </a:rPr>
              <a:t>; </a:t>
            </a:r>
            <a:r>
              <a:rPr lang="en-US" sz="2200" dirty="0" err="1">
                <a:solidFill>
                  <a:schemeClr val="bg1"/>
                </a:solidFill>
              </a:rPr>
              <a:t>beyerdynamic</a:t>
            </a:r>
            <a:r>
              <a:rPr lang="en-US" sz="2200" dirty="0">
                <a:solidFill>
                  <a:schemeClr val="bg1"/>
                </a:solidFill>
              </a:rPr>
              <a:t>; </a:t>
            </a:r>
            <a:r>
              <a:rPr lang="en-US" sz="2200" dirty="0" err="1">
                <a:solidFill>
                  <a:schemeClr val="bg1"/>
                </a:solidFill>
              </a:rPr>
              <a:t>beinsport</a:t>
            </a:r>
            <a:r>
              <a:rPr lang="en-US" sz="2200" dirty="0">
                <a:solidFill>
                  <a:schemeClr val="bg1"/>
                </a:solidFill>
              </a:rPr>
              <a:t>; </a:t>
            </a:r>
            <a:r>
              <a:rPr lang="en-US" sz="2200" dirty="0" err="1">
                <a:solidFill>
                  <a:schemeClr val="bg1"/>
                </a:solidFill>
              </a:rPr>
              <a:t>gameone</a:t>
            </a:r>
            <a:r>
              <a:rPr lang="en-US" sz="2200" dirty="0">
                <a:solidFill>
                  <a:schemeClr val="bg1"/>
                </a:solidFill>
              </a:rPr>
              <a:t>; </a:t>
            </a:r>
            <a:r>
              <a:rPr lang="en-US" sz="2200" dirty="0" err="1">
                <a:solidFill>
                  <a:schemeClr val="bg1"/>
                </a:solidFill>
              </a:rPr>
              <a:t>jvc</a:t>
            </a:r>
            <a:r>
              <a:rPr lang="en-US" sz="2200" dirty="0">
                <a:solidFill>
                  <a:schemeClr val="bg1"/>
                </a:solidFill>
              </a:rPr>
              <a:t>; riot; </a:t>
            </a:r>
            <a:r>
              <a:rPr lang="en-US" sz="2200" dirty="0" err="1">
                <a:solidFill>
                  <a:schemeClr val="bg1"/>
                </a:solidFill>
              </a:rPr>
              <a:t>bluehole</a:t>
            </a:r>
            <a:r>
              <a:rPr lang="en-US" sz="2200" dirty="0">
                <a:solidFill>
                  <a:schemeClr val="bg1"/>
                </a:solidFill>
              </a:rPr>
              <a:t>; </a:t>
            </a:r>
          </a:p>
          <a:p>
            <a:endParaRPr lang="en-US" sz="2200" dirty="0">
              <a:solidFill>
                <a:schemeClr val="bg1"/>
              </a:solidFill>
            </a:endParaRPr>
          </a:p>
          <a:p>
            <a:r>
              <a:rPr lang="en-US" sz="2200" dirty="0" err="1">
                <a:solidFill>
                  <a:schemeClr val="bg1"/>
                </a:solidFill>
              </a:rPr>
              <a:t>steelseries</a:t>
            </a:r>
            <a:r>
              <a:rPr lang="en-US" sz="2200" dirty="0">
                <a:solidFill>
                  <a:schemeClr val="bg1"/>
                </a:solidFill>
              </a:rPr>
              <a:t>; Microsoft; </a:t>
            </a:r>
            <a:r>
              <a:rPr lang="en-US" sz="2200" dirty="0" err="1">
                <a:solidFill>
                  <a:schemeClr val="bg1"/>
                </a:solidFill>
              </a:rPr>
              <a:t>ibuypower</a:t>
            </a:r>
            <a:r>
              <a:rPr lang="en-US" sz="2200" dirty="0">
                <a:solidFill>
                  <a:schemeClr val="bg1"/>
                </a:solidFill>
              </a:rPr>
              <a:t>; instant; gaming; </a:t>
            </a:r>
            <a:r>
              <a:rPr lang="en-US" sz="2200" dirty="0" err="1">
                <a:solidFill>
                  <a:schemeClr val="bg1"/>
                </a:solidFill>
              </a:rPr>
              <a:t>benq</a:t>
            </a:r>
            <a:r>
              <a:rPr lang="en-US" sz="2200" dirty="0">
                <a:solidFill>
                  <a:schemeClr val="bg1"/>
                </a:solidFill>
              </a:rPr>
              <a:t>; </a:t>
            </a:r>
            <a:r>
              <a:rPr lang="en-US" sz="2200" dirty="0" err="1">
                <a:solidFill>
                  <a:schemeClr val="bg1"/>
                </a:solidFill>
              </a:rPr>
              <a:t>aoc</a:t>
            </a:r>
            <a:r>
              <a:rPr lang="en-US" sz="2200" dirty="0">
                <a:solidFill>
                  <a:schemeClr val="bg1"/>
                </a:solidFill>
              </a:rPr>
              <a:t>;</a:t>
            </a:r>
            <a:endParaRPr lang="fr-FR" sz="2200" dirty="0">
              <a:solidFill>
                <a:schemeClr val="bg1"/>
              </a:solidFill>
            </a:endParaRPr>
          </a:p>
          <a:p>
            <a:endParaRPr lang="fr-FR" sz="1600" dirty="0">
              <a:solidFill>
                <a:schemeClr val="bg1"/>
              </a:solidFill>
            </a:endParaRPr>
          </a:p>
        </p:txBody>
      </p:sp>
      <p:pic>
        <p:nvPicPr>
          <p:cNvPr id="10" name="Image 9">
            <a:extLst>
              <a:ext uri="{FF2B5EF4-FFF2-40B4-BE49-F238E27FC236}">
                <a16:creationId xmlns:a16="http://schemas.microsoft.com/office/drawing/2014/main" id="{82617E3D-D614-4987-9B5E-08CD384519B3}"/>
              </a:ext>
            </a:extLst>
          </p:cNvPr>
          <p:cNvPicPr>
            <a:picLocks noChangeAspect="1"/>
          </p:cNvPicPr>
          <p:nvPr/>
        </p:nvPicPr>
        <p:blipFill>
          <a:blip r:embed="rId3"/>
          <a:stretch>
            <a:fillRect/>
          </a:stretch>
        </p:blipFill>
        <p:spPr>
          <a:xfrm>
            <a:off x="10661771" y="0"/>
            <a:ext cx="1530229" cy="810838"/>
          </a:xfrm>
          <a:prstGeom prst="rect">
            <a:avLst/>
          </a:prstGeom>
        </p:spPr>
      </p:pic>
    </p:spTree>
    <p:extLst>
      <p:ext uri="{BB962C8B-B14F-4D97-AF65-F5344CB8AC3E}">
        <p14:creationId xmlns:p14="http://schemas.microsoft.com/office/powerpoint/2010/main" val="32345725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586D797-9974-4CE6-8D99-3CDF4CEEBCE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err="1">
                <a:solidFill>
                  <a:schemeClr val="bg1"/>
                </a:solidFill>
                <a:latin typeface="+mj-lt"/>
                <a:ea typeface="+mj-ea"/>
                <a:cs typeface="+mj-cs"/>
              </a:rPr>
              <a:t>Devis</a:t>
            </a:r>
            <a:r>
              <a:rPr lang="en-US" sz="3200" kern="1200" dirty="0">
                <a:solidFill>
                  <a:schemeClr val="bg1"/>
                </a:solidFill>
                <a:latin typeface="+mj-lt"/>
                <a:ea typeface="+mj-ea"/>
                <a:cs typeface="+mj-cs"/>
              </a:rPr>
              <a:t>:</a:t>
            </a:r>
          </a:p>
        </p:txBody>
      </p:sp>
      <p:sp>
        <p:nvSpPr>
          <p:cNvPr id="5" name="ZoneTexte 4">
            <a:extLst>
              <a:ext uri="{FF2B5EF4-FFF2-40B4-BE49-F238E27FC236}">
                <a16:creationId xmlns:a16="http://schemas.microsoft.com/office/drawing/2014/main" id="{011E152E-30C9-47EB-A3A2-FFD36DC94809}"/>
              </a:ext>
            </a:extLst>
          </p:cNvPr>
          <p:cNvSpPr txBox="1"/>
          <p:nvPr/>
        </p:nvSpPr>
        <p:spPr>
          <a:xfrm>
            <a:off x="292963" y="3968318"/>
            <a:ext cx="5122416" cy="2308324"/>
          </a:xfrm>
          <a:prstGeom prst="rect">
            <a:avLst/>
          </a:prstGeom>
          <a:noFill/>
        </p:spPr>
        <p:txBody>
          <a:bodyPr wrap="square" rtlCol="0">
            <a:spAutoFit/>
          </a:bodyPr>
          <a:lstStyle/>
          <a:p>
            <a:r>
              <a:rPr lang="fr-FR" dirty="0"/>
              <a:t>Calculs théoriques des gains </a:t>
            </a:r>
          </a:p>
          <a:p>
            <a:endParaRPr lang="fr-FR" dirty="0"/>
          </a:p>
          <a:p>
            <a:r>
              <a:rPr lang="fr-FR" dirty="0"/>
              <a:t>75% des 3000 personnes prendront une boisson </a:t>
            </a:r>
          </a:p>
          <a:p>
            <a:r>
              <a:rPr lang="fr-FR" dirty="0"/>
              <a:t>75% des 3000 personnes prendront un sandwich</a:t>
            </a:r>
          </a:p>
          <a:p>
            <a:r>
              <a:rPr lang="fr-FR" dirty="0"/>
              <a:t>50% des 3000 personnes achèteront 1 goodies 		</a:t>
            </a:r>
          </a:p>
          <a:p>
            <a:endParaRPr lang="fr-FR" dirty="0"/>
          </a:p>
          <a:p>
            <a:endParaRPr lang="fr-FR" dirty="0"/>
          </a:p>
        </p:txBody>
      </p:sp>
      <p:pic>
        <p:nvPicPr>
          <p:cNvPr id="6" name="Image 5">
            <a:extLst>
              <a:ext uri="{FF2B5EF4-FFF2-40B4-BE49-F238E27FC236}">
                <a16:creationId xmlns:a16="http://schemas.microsoft.com/office/drawing/2014/main" id="{687D323E-DB88-44B4-AC2A-A51496A9266C}"/>
              </a:ext>
            </a:extLst>
          </p:cNvPr>
          <p:cNvPicPr>
            <a:picLocks noChangeAspect="1"/>
          </p:cNvPicPr>
          <p:nvPr/>
        </p:nvPicPr>
        <p:blipFill>
          <a:blip r:embed="rId2"/>
          <a:stretch>
            <a:fillRect/>
          </a:stretch>
        </p:blipFill>
        <p:spPr>
          <a:xfrm>
            <a:off x="0" y="1657409"/>
            <a:ext cx="12192000" cy="2041803"/>
          </a:xfrm>
          <a:prstGeom prst="rect">
            <a:avLst/>
          </a:prstGeom>
        </p:spPr>
      </p:pic>
      <p:sp>
        <p:nvSpPr>
          <p:cNvPr id="7" name="ZoneTexte 6">
            <a:extLst>
              <a:ext uri="{FF2B5EF4-FFF2-40B4-BE49-F238E27FC236}">
                <a16:creationId xmlns:a16="http://schemas.microsoft.com/office/drawing/2014/main" id="{08E2915E-F92D-4282-8197-6E12CEA04003}"/>
              </a:ext>
            </a:extLst>
          </p:cNvPr>
          <p:cNvSpPr txBox="1"/>
          <p:nvPr/>
        </p:nvSpPr>
        <p:spPr>
          <a:xfrm>
            <a:off x="5859263" y="3968318"/>
            <a:ext cx="4687409" cy="1477328"/>
          </a:xfrm>
          <a:prstGeom prst="rect">
            <a:avLst/>
          </a:prstGeom>
          <a:noFill/>
        </p:spPr>
        <p:txBody>
          <a:bodyPr wrap="square" rtlCol="0">
            <a:spAutoFit/>
          </a:bodyPr>
          <a:lstStyle/>
          <a:p>
            <a:r>
              <a:rPr lang="fr-FR" dirty="0"/>
              <a:t>Monopole de la nourriture au centre soit 4 Stands.</a:t>
            </a:r>
          </a:p>
          <a:p>
            <a:endParaRPr lang="fr-FR" dirty="0"/>
          </a:p>
          <a:p>
            <a:r>
              <a:rPr lang="fr-FR" dirty="0"/>
              <a:t>Nous permettons ainsi aux commerçants de se faire des bénéfices de leurs cotés</a:t>
            </a:r>
          </a:p>
        </p:txBody>
      </p:sp>
      <p:pic>
        <p:nvPicPr>
          <p:cNvPr id="8" name="Image 7">
            <a:extLst>
              <a:ext uri="{FF2B5EF4-FFF2-40B4-BE49-F238E27FC236}">
                <a16:creationId xmlns:a16="http://schemas.microsoft.com/office/drawing/2014/main" id="{FA8D5443-E83C-4FDF-B7FE-EAD7EA9A0414}"/>
              </a:ext>
            </a:extLst>
          </p:cNvPr>
          <p:cNvPicPr>
            <a:picLocks noChangeAspect="1"/>
          </p:cNvPicPr>
          <p:nvPr/>
        </p:nvPicPr>
        <p:blipFill>
          <a:blip r:embed="rId3"/>
          <a:stretch>
            <a:fillRect/>
          </a:stretch>
        </p:blipFill>
        <p:spPr>
          <a:xfrm>
            <a:off x="10661771" y="0"/>
            <a:ext cx="1530229" cy="810838"/>
          </a:xfrm>
          <a:prstGeom prst="rect">
            <a:avLst/>
          </a:prstGeom>
        </p:spPr>
      </p:pic>
    </p:spTree>
    <p:extLst>
      <p:ext uri="{BB962C8B-B14F-4D97-AF65-F5344CB8AC3E}">
        <p14:creationId xmlns:p14="http://schemas.microsoft.com/office/powerpoint/2010/main" val="2062654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228552E-C8B1-4A80-8448-0787CE0FC70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descr="Une image contenant extérieur, terrain&#10;&#10;Description générée avec un niveau de confiance élevé">
            <a:extLst>
              <a:ext uri="{FF2B5EF4-FFF2-40B4-BE49-F238E27FC236}">
                <a16:creationId xmlns:a16="http://schemas.microsoft.com/office/drawing/2014/main" id="{4F972F19-D251-4CAE-95DC-4A92CAF26B99}"/>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brightnessContrast bright="37000"/>
                    </a14:imgEffect>
                  </a14:imgLayer>
                </a14:imgProps>
              </a:ext>
            </a:extLst>
          </a:blip>
          <a:srcRect l="6293" r="10597" b="1"/>
          <a:stretch/>
        </p:blipFill>
        <p:spPr>
          <a:xfrm>
            <a:off x="20" y="1"/>
            <a:ext cx="12191980" cy="6857999"/>
          </a:xfrm>
          <a:prstGeom prst="rect">
            <a:avLst/>
          </a:prstGeom>
          <a:effectLst>
            <a:glow>
              <a:schemeClr val="accent1"/>
            </a:glow>
          </a:effectLst>
        </p:spPr>
      </p:pic>
      <p:sp>
        <p:nvSpPr>
          <p:cNvPr id="3" name="Espace réservé du contenu 2">
            <a:extLst>
              <a:ext uri="{FF2B5EF4-FFF2-40B4-BE49-F238E27FC236}">
                <a16:creationId xmlns:a16="http://schemas.microsoft.com/office/drawing/2014/main" id="{C343C422-87B6-4BD6-8285-C9A43C0C135F}"/>
              </a:ext>
            </a:extLst>
          </p:cNvPr>
          <p:cNvSpPr>
            <a:spLocks noGrp="1"/>
          </p:cNvSpPr>
          <p:nvPr>
            <p:ph idx="1"/>
          </p:nvPr>
        </p:nvSpPr>
        <p:spPr>
          <a:xfrm>
            <a:off x="838200" y="1825625"/>
            <a:ext cx="10515600" cy="4351338"/>
          </a:xfrm>
        </p:spPr>
        <p:txBody>
          <a:bodyPr>
            <a:normAutofit/>
          </a:bodyPr>
          <a:lstStyle/>
          <a:p>
            <a:r>
              <a:rPr lang="fr-FR">
                <a:solidFill>
                  <a:srgbClr val="FFFFFF"/>
                </a:solidFill>
              </a:rPr>
              <a:t>PAPIN Rémi</a:t>
            </a:r>
          </a:p>
          <a:p>
            <a:r>
              <a:rPr lang="fr-FR">
                <a:solidFill>
                  <a:srgbClr val="FFFFFF"/>
                </a:solidFill>
              </a:rPr>
              <a:t>MAITRE Maxime</a:t>
            </a:r>
          </a:p>
          <a:p>
            <a:r>
              <a:rPr lang="fr-FR">
                <a:solidFill>
                  <a:srgbClr val="FFFFFF"/>
                </a:solidFill>
              </a:rPr>
              <a:t>BORRUTO LUCA</a:t>
            </a:r>
          </a:p>
        </p:txBody>
      </p:sp>
      <p:pic>
        <p:nvPicPr>
          <p:cNvPr id="5" name="Image 4">
            <a:extLst>
              <a:ext uri="{FF2B5EF4-FFF2-40B4-BE49-F238E27FC236}">
                <a16:creationId xmlns:a16="http://schemas.microsoft.com/office/drawing/2014/main" id="{BD1ED547-7346-4B50-9275-E98D93414C40}"/>
              </a:ext>
            </a:extLst>
          </p:cNvPr>
          <p:cNvPicPr>
            <a:picLocks noChangeAspect="1"/>
          </p:cNvPicPr>
          <p:nvPr/>
        </p:nvPicPr>
        <p:blipFill>
          <a:blip r:embed="rId4"/>
          <a:stretch>
            <a:fillRect/>
          </a:stretch>
        </p:blipFill>
        <p:spPr>
          <a:xfrm>
            <a:off x="10661771" y="0"/>
            <a:ext cx="1530229" cy="810838"/>
          </a:xfrm>
          <a:prstGeom prst="rect">
            <a:avLst/>
          </a:prstGeom>
        </p:spPr>
      </p:pic>
    </p:spTree>
    <p:extLst>
      <p:ext uri="{BB962C8B-B14F-4D97-AF65-F5344CB8AC3E}">
        <p14:creationId xmlns:p14="http://schemas.microsoft.com/office/powerpoint/2010/main" val="295319587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97F4D2-65B3-488A-AAC5-FBEF1D0A1CA5}"/>
              </a:ext>
            </a:extLst>
          </p:cNvPr>
          <p:cNvSpPr>
            <a:spLocks noGrp="1"/>
          </p:cNvSpPr>
          <p:nvPr>
            <p:ph type="title"/>
          </p:nvPr>
        </p:nvSpPr>
        <p:spPr>
          <a:xfrm>
            <a:off x="790113" y="355940"/>
            <a:ext cx="10252945" cy="1325563"/>
          </a:xfrm>
        </p:spPr>
        <p:txBody>
          <a:bodyPr/>
          <a:lstStyle/>
          <a:p>
            <a:r>
              <a:rPr lang="fr-FR" dirty="0">
                <a:latin typeface="Tw Cen MT Condensed Extra Bold" panose="020B0803020202020204" pitchFamily="34" charset="0"/>
              </a:rPr>
              <a:t>Matériel:</a:t>
            </a:r>
          </a:p>
        </p:txBody>
      </p:sp>
      <p:pic>
        <p:nvPicPr>
          <p:cNvPr id="4" name="Image 3">
            <a:extLst>
              <a:ext uri="{FF2B5EF4-FFF2-40B4-BE49-F238E27FC236}">
                <a16:creationId xmlns:a16="http://schemas.microsoft.com/office/drawing/2014/main" id="{7563A71D-BF62-4680-8984-43567CBA90BC}"/>
              </a:ext>
            </a:extLst>
          </p:cNvPr>
          <p:cNvPicPr>
            <a:picLocks noChangeAspect="1"/>
          </p:cNvPicPr>
          <p:nvPr/>
        </p:nvPicPr>
        <p:blipFill>
          <a:blip r:embed="rId2"/>
          <a:stretch>
            <a:fillRect/>
          </a:stretch>
        </p:blipFill>
        <p:spPr>
          <a:xfrm>
            <a:off x="7563628" y="2856145"/>
            <a:ext cx="3107184" cy="888460"/>
          </a:xfrm>
          <a:prstGeom prst="rect">
            <a:avLst/>
          </a:prstGeom>
        </p:spPr>
      </p:pic>
      <p:pic>
        <p:nvPicPr>
          <p:cNvPr id="5" name="Image 4">
            <a:extLst>
              <a:ext uri="{FF2B5EF4-FFF2-40B4-BE49-F238E27FC236}">
                <a16:creationId xmlns:a16="http://schemas.microsoft.com/office/drawing/2014/main" id="{67D48569-51F2-4947-A388-D292CFFE854C}"/>
              </a:ext>
            </a:extLst>
          </p:cNvPr>
          <p:cNvPicPr>
            <a:picLocks noChangeAspect="1"/>
          </p:cNvPicPr>
          <p:nvPr/>
        </p:nvPicPr>
        <p:blipFill>
          <a:blip r:embed="rId3"/>
          <a:stretch>
            <a:fillRect/>
          </a:stretch>
        </p:blipFill>
        <p:spPr>
          <a:xfrm>
            <a:off x="7477672" y="1530582"/>
            <a:ext cx="3279097" cy="1180977"/>
          </a:xfrm>
          <a:prstGeom prst="rect">
            <a:avLst/>
          </a:prstGeom>
        </p:spPr>
      </p:pic>
      <p:pic>
        <p:nvPicPr>
          <p:cNvPr id="6" name="Image 5">
            <a:extLst>
              <a:ext uri="{FF2B5EF4-FFF2-40B4-BE49-F238E27FC236}">
                <a16:creationId xmlns:a16="http://schemas.microsoft.com/office/drawing/2014/main" id="{79D73D8F-E107-4245-B120-F0317ACE092C}"/>
              </a:ext>
            </a:extLst>
          </p:cNvPr>
          <p:cNvPicPr>
            <a:picLocks noChangeAspect="1"/>
          </p:cNvPicPr>
          <p:nvPr/>
        </p:nvPicPr>
        <p:blipFill>
          <a:blip r:embed="rId4"/>
          <a:stretch>
            <a:fillRect/>
          </a:stretch>
        </p:blipFill>
        <p:spPr>
          <a:xfrm>
            <a:off x="8216552" y="4184294"/>
            <a:ext cx="1801335" cy="1521818"/>
          </a:xfrm>
          <a:prstGeom prst="rect">
            <a:avLst/>
          </a:prstGeom>
        </p:spPr>
      </p:pic>
      <p:sp>
        <p:nvSpPr>
          <p:cNvPr id="7" name="ZoneTexte 6">
            <a:extLst>
              <a:ext uri="{FF2B5EF4-FFF2-40B4-BE49-F238E27FC236}">
                <a16:creationId xmlns:a16="http://schemas.microsoft.com/office/drawing/2014/main" id="{67EE1BA4-55D4-44D4-B5B2-E7F4B92E0204}"/>
              </a:ext>
            </a:extLst>
          </p:cNvPr>
          <p:cNvSpPr txBox="1"/>
          <p:nvPr/>
        </p:nvSpPr>
        <p:spPr>
          <a:xfrm>
            <a:off x="790113" y="1756762"/>
            <a:ext cx="5599105" cy="4524315"/>
          </a:xfrm>
          <a:prstGeom prst="rect">
            <a:avLst/>
          </a:prstGeom>
          <a:noFill/>
        </p:spPr>
        <p:txBody>
          <a:bodyPr wrap="square" rtlCol="0">
            <a:spAutoFit/>
          </a:bodyPr>
          <a:lstStyle/>
          <a:p>
            <a:r>
              <a:rPr lang="fr-FR" dirty="0"/>
              <a:t>2 switch de 52 ports pour un montant de 460 euros. </a:t>
            </a:r>
          </a:p>
          <a:p>
            <a:r>
              <a:rPr lang="fr-FR" dirty="0"/>
              <a:t>Nous les utilisons pour les tables de 6 joueurs soit pour les jeux PUBG et rocket League.</a:t>
            </a:r>
          </a:p>
          <a:p>
            <a:r>
              <a:rPr lang="fr-FR" dirty="0"/>
              <a:t> </a:t>
            </a:r>
          </a:p>
          <a:p>
            <a:r>
              <a:rPr lang="fr-FR" dirty="0"/>
              <a:t>10 switch de 48 ports pour un montant de 1300 euros. Pour LOL et CSGO.</a:t>
            </a:r>
          </a:p>
          <a:p>
            <a:r>
              <a:rPr lang="fr-FR" dirty="0"/>
              <a:t> </a:t>
            </a:r>
          </a:p>
          <a:p>
            <a:r>
              <a:rPr lang="fr-FR" dirty="0"/>
              <a:t>470 câbles Ethernet blindés de 30 mètres soit 6720.</a:t>
            </a:r>
          </a:p>
          <a:p>
            <a:endParaRPr lang="fr-FR" dirty="0"/>
          </a:p>
          <a:p>
            <a:r>
              <a:rPr lang="fr-FR" dirty="0"/>
              <a:t>Des tables et chaises supplémentaires pour 4000 euros (prix variable en fonction des sponsors)</a:t>
            </a:r>
          </a:p>
          <a:p>
            <a:endParaRPr lang="fr-FR" dirty="0"/>
          </a:p>
          <a:p>
            <a:r>
              <a:rPr lang="fr-FR" dirty="0"/>
              <a:t>Câble HDMI Haute performance pour écran géant 77 euros</a:t>
            </a:r>
          </a:p>
          <a:p>
            <a:endParaRPr lang="fr-FR" dirty="0"/>
          </a:p>
          <a:p>
            <a:r>
              <a:rPr lang="fr-FR" dirty="0"/>
              <a:t>2 répéteur soit 100 euros </a:t>
            </a:r>
          </a:p>
        </p:txBody>
      </p:sp>
      <p:pic>
        <p:nvPicPr>
          <p:cNvPr id="3" name="Image 2">
            <a:extLst>
              <a:ext uri="{FF2B5EF4-FFF2-40B4-BE49-F238E27FC236}">
                <a16:creationId xmlns:a16="http://schemas.microsoft.com/office/drawing/2014/main" id="{A9D7DCAE-D948-4E47-8E20-E55A4127BA5D}"/>
              </a:ext>
            </a:extLst>
          </p:cNvPr>
          <p:cNvPicPr>
            <a:picLocks noChangeAspect="1"/>
          </p:cNvPicPr>
          <p:nvPr/>
        </p:nvPicPr>
        <p:blipFill>
          <a:blip r:embed="rId5"/>
          <a:stretch>
            <a:fillRect/>
          </a:stretch>
        </p:blipFill>
        <p:spPr>
          <a:xfrm>
            <a:off x="10660972" y="0"/>
            <a:ext cx="1531028" cy="808042"/>
          </a:xfrm>
          <a:prstGeom prst="rect">
            <a:avLst/>
          </a:prstGeom>
        </p:spPr>
      </p:pic>
    </p:spTree>
    <p:extLst>
      <p:ext uri="{BB962C8B-B14F-4D97-AF65-F5344CB8AC3E}">
        <p14:creationId xmlns:p14="http://schemas.microsoft.com/office/powerpoint/2010/main" val="2998776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122402-BC68-4C26-9888-41346D2F7CC6}"/>
              </a:ext>
            </a:extLst>
          </p:cNvPr>
          <p:cNvSpPr>
            <a:spLocks noGrp="1"/>
          </p:cNvSpPr>
          <p:nvPr>
            <p:ph type="title"/>
          </p:nvPr>
        </p:nvSpPr>
        <p:spPr/>
        <p:txBody>
          <a:bodyPr/>
          <a:lstStyle/>
          <a:p>
            <a:r>
              <a:rPr lang="fr-FR" dirty="0">
                <a:latin typeface="Tw Cen MT Condensed Extra Bold" panose="020B0803020202020204" pitchFamily="34" charset="0"/>
              </a:rPr>
              <a:t>Répartition de la consommation électrique:</a:t>
            </a:r>
          </a:p>
        </p:txBody>
      </p:sp>
      <mc:AlternateContent xmlns:mc="http://schemas.openxmlformats.org/markup-compatibility/2006">
        <mc:Choice xmlns:a14="http://schemas.microsoft.com/office/drawing/2010/main" Requires="a14">
          <p:sp>
            <p:nvSpPr>
              <p:cNvPr id="3" name="Espace réservé du contenu 2">
                <a:extLst>
                  <a:ext uri="{FF2B5EF4-FFF2-40B4-BE49-F238E27FC236}">
                    <a16:creationId xmlns:a16="http://schemas.microsoft.com/office/drawing/2014/main" id="{9F0F5BD0-6105-4282-992B-6ED8E84A0C77}"/>
                  </a:ext>
                </a:extLst>
              </p:cNvPr>
              <p:cNvSpPr>
                <a:spLocks noGrp="1"/>
              </p:cNvSpPr>
              <p:nvPr>
                <p:ph idx="1"/>
              </p:nvPr>
            </p:nvSpPr>
            <p:spPr/>
            <p:txBody>
              <a:bodyPr>
                <a:normAutofit lnSpcReduction="10000"/>
              </a:bodyPr>
              <a:lstStyle/>
              <a:p>
                <a:r>
                  <a:rPr lang="fr-FR" sz="2000" dirty="0"/>
                  <a:t>Selon les données on dispose d’une armoire de 650A relié à une alimentation normale de 220 Volts </a:t>
                </a:r>
              </a:p>
              <a:p>
                <a:r>
                  <a:rPr lang="fr-FR" sz="2000" dirty="0"/>
                  <a:t>Ainsi </a:t>
                </a:r>
                <a14:m>
                  <m:oMath xmlns:m="http://schemas.openxmlformats.org/officeDocument/2006/math">
                    <m:r>
                      <a:rPr lang="fr-FR" sz="2000" i="1"/>
                      <m:t>𝑃</m:t>
                    </m:r>
                    <m:r>
                      <a:rPr lang="fr-FR" sz="2000" i="1"/>
                      <m:t>=</m:t>
                    </m:r>
                    <m:r>
                      <a:rPr lang="fr-FR" sz="2000" i="1"/>
                      <m:t>𝑈</m:t>
                    </m:r>
                    <m:r>
                      <a:rPr lang="fr-FR" sz="2000" i="1"/>
                      <m:t>∗</m:t>
                    </m:r>
                    <m:r>
                      <a:rPr lang="fr-FR" sz="2000" i="1"/>
                      <m:t>𝐼</m:t>
                    </m:r>
                  </m:oMath>
                </a14:m>
                <a:r>
                  <a:rPr lang="fr-FR" sz="2000" dirty="0"/>
                  <a:t> Donc l’armoire peut délivrer </a:t>
                </a:r>
                <a14:m>
                  <m:oMath xmlns:m="http://schemas.openxmlformats.org/officeDocument/2006/math">
                    <m:r>
                      <a:rPr lang="fr-FR" sz="2000" i="1"/>
                      <m:t>𝑃</m:t>
                    </m:r>
                    <m:r>
                      <a:rPr lang="fr-FR" sz="2000" i="1"/>
                      <m:t>=650∗220=143 000</m:t>
                    </m:r>
                    <m:r>
                      <a:rPr lang="fr-FR" sz="2000" i="1"/>
                      <m:t>𝑊</m:t>
                    </m:r>
                  </m:oMath>
                </a14:m>
                <a:endParaRPr lang="fr-FR" sz="2000" dirty="0"/>
              </a:p>
              <a:p>
                <a:r>
                  <a:rPr lang="fr-FR" sz="2000" dirty="0"/>
                  <a:t>On dispose de 143000 Watts</a:t>
                </a:r>
              </a:p>
              <a:p>
                <a:endParaRPr lang="fr-FR" sz="2000" dirty="0"/>
              </a:p>
              <a:p>
                <a:r>
                  <a:rPr lang="fr-FR" sz="2000" dirty="0"/>
                  <a:t>10 Switch de 48 ports pour 1440 Watt</a:t>
                </a:r>
              </a:p>
              <a:p>
                <a:r>
                  <a:rPr lang="fr-FR" sz="2000" dirty="0"/>
                  <a:t>2 Switch de 52 pour 1560 Watt</a:t>
                </a:r>
              </a:p>
              <a:p>
                <a:r>
                  <a:rPr lang="fr-FR" sz="2000" dirty="0"/>
                  <a:t>On considère que 504 joueurs peuvent éventuellement consommer sur secteur soit pour une machine une consommation de 121 Watt soit 60984 Watt.</a:t>
                </a:r>
              </a:p>
              <a:p>
                <a:endParaRPr lang="fr-FR" sz="2000" dirty="0"/>
              </a:p>
              <a:p>
                <a:r>
                  <a:rPr lang="fr-FR" sz="2000" dirty="0"/>
                  <a:t>Malgré la consommation gigantesque demandée l’armoire couvre la consommation électrique nécessaire a l’évènement.</a:t>
                </a:r>
              </a:p>
            </p:txBody>
          </p:sp>
        </mc:Choice>
        <mc:Fallback>
          <p:sp>
            <p:nvSpPr>
              <p:cNvPr id="3" name="Espace réservé du contenu 2">
                <a:extLst>
                  <a:ext uri="{FF2B5EF4-FFF2-40B4-BE49-F238E27FC236}">
                    <a16:creationId xmlns:a16="http://schemas.microsoft.com/office/drawing/2014/main" id="{9F0F5BD0-6105-4282-992B-6ED8E84A0C77}"/>
                  </a:ext>
                </a:extLst>
              </p:cNvPr>
              <p:cNvSpPr>
                <a:spLocks noGrp="1" noRot="1" noChangeAspect="1" noMove="1" noResize="1" noEditPoints="1" noAdjustHandles="1" noChangeArrowheads="1" noChangeShapeType="1" noTextEdit="1"/>
              </p:cNvSpPr>
              <p:nvPr>
                <p:ph idx="1"/>
              </p:nvPr>
            </p:nvSpPr>
            <p:spPr>
              <a:blipFill>
                <a:blip r:embed="rId2"/>
                <a:stretch>
                  <a:fillRect l="-522" t="-1961"/>
                </a:stretch>
              </a:blipFill>
            </p:spPr>
            <p:txBody>
              <a:bodyPr/>
              <a:lstStyle/>
              <a:p>
                <a:r>
                  <a:rPr lang="fr-FR">
                    <a:noFill/>
                  </a:rPr>
                  <a:t> </a:t>
                </a:r>
              </a:p>
            </p:txBody>
          </p:sp>
        </mc:Fallback>
      </mc:AlternateContent>
      <p:pic>
        <p:nvPicPr>
          <p:cNvPr id="5" name="Image 4">
            <a:extLst>
              <a:ext uri="{FF2B5EF4-FFF2-40B4-BE49-F238E27FC236}">
                <a16:creationId xmlns:a16="http://schemas.microsoft.com/office/drawing/2014/main" id="{611A94B3-6F45-4776-8576-0101AC2B8600}"/>
              </a:ext>
            </a:extLst>
          </p:cNvPr>
          <p:cNvPicPr>
            <a:picLocks noChangeAspect="1"/>
          </p:cNvPicPr>
          <p:nvPr/>
        </p:nvPicPr>
        <p:blipFill>
          <a:blip r:embed="rId3"/>
          <a:stretch>
            <a:fillRect/>
          </a:stretch>
        </p:blipFill>
        <p:spPr>
          <a:xfrm>
            <a:off x="10661771" y="0"/>
            <a:ext cx="1530229" cy="810838"/>
          </a:xfrm>
          <a:prstGeom prst="rect">
            <a:avLst/>
          </a:prstGeom>
        </p:spPr>
      </p:pic>
    </p:spTree>
    <p:extLst>
      <p:ext uri="{BB962C8B-B14F-4D97-AF65-F5344CB8AC3E}">
        <p14:creationId xmlns:p14="http://schemas.microsoft.com/office/powerpoint/2010/main" val="1207654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9874B2-A3BE-4215-AF12-7AAAF974A5ED}"/>
              </a:ext>
            </a:extLst>
          </p:cNvPr>
          <p:cNvSpPr>
            <a:spLocks noGrp="1"/>
          </p:cNvSpPr>
          <p:nvPr>
            <p:ph type="title"/>
          </p:nvPr>
        </p:nvSpPr>
        <p:spPr>
          <a:xfrm>
            <a:off x="838200" y="365125"/>
            <a:ext cx="10515600" cy="1325563"/>
          </a:xfrm>
        </p:spPr>
        <p:txBody>
          <a:bodyPr/>
          <a:lstStyle/>
          <a:p>
            <a:r>
              <a:rPr lang="fr-FR" dirty="0">
                <a:latin typeface="Tw Cen MT Condensed Extra Bold" panose="020B0803020202020204" pitchFamily="34" charset="0"/>
              </a:rPr>
              <a:t>Topologie des équipements électroniques:</a:t>
            </a:r>
          </a:p>
        </p:txBody>
      </p:sp>
      <p:sp>
        <p:nvSpPr>
          <p:cNvPr id="3" name="Espace réservé du contenu 2">
            <a:extLst>
              <a:ext uri="{FF2B5EF4-FFF2-40B4-BE49-F238E27FC236}">
                <a16:creationId xmlns:a16="http://schemas.microsoft.com/office/drawing/2014/main" id="{03D9BCD6-B585-4951-A0F6-F800DD3E61A4}"/>
              </a:ext>
            </a:extLst>
          </p:cNvPr>
          <p:cNvSpPr>
            <a:spLocks noGrp="1"/>
          </p:cNvSpPr>
          <p:nvPr>
            <p:ph idx="1"/>
          </p:nvPr>
        </p:nvSpPr>
        <p:spPr>
          <a:xfrm>
            <a:off x="838200" y="1825625"/>
            <a:ext cx="8286750" cy="4351338"/>
          </a:xfrm>
        </p:spPr>
        <p:txBody>
          <a:bodyPr>
            <a:normAutofit fontScale="92500" lnSpcReduction="20000"/>
          </a:bodyPr>
          <a:lstStyle/>
          <a:p>
            <a:pPr marL="0" indent="0">
              <a:buNone/>
            </a:pPr>
            <a:r>
              <a:rPr lang="fr-FR" sz="2000" dirty="0"/>
              <a:t>Nous avions à notre disposition plusieurs topologie disponible:</a:t>
            </a:r>
          </a:p>
          <a:p>
            <a:pPr marL="0" indent="0">
              <a:buNone/>
            </a:pPr>
            <a:endParaRPr lang="fr-FR" sz="2000" dirty="0"/>
          </a:p>
          <a:p>
            <a:pPr marL="0" indent="0">
              <a:buNone/>
            </a:pPr>
            <a:r>
              <a:rPr lang="fr-FR" sz="2000" dirty="0"/>
              <a:t>La topologie en bus, peu chère et facile à installer mais inadaptée a une LAN car il y aura des ralentissements et une panne générale si une connexion est défectueuse.</a:t>
            </a:r>
          </a:p>
          <a:p>
            <a:pPr marL="0" indent="0">
              <a:buNone/>
            </a:pPr>
            <a:endParaRPr lang="fr-FR" sz="2000" dirty="0"/>
          </a:p>
          <a:p>
            <a:pPr marL="0" indent="0">
              <a:buNone/>
            </a:pPr>
            <a:r>
              <a:rPr lang="fr-FR" sz="2000" dirty="0"/>
              <a:t>La topologie en anneau, elle est lente et ne permet pas des communications simultanées.</a:t>
            </a:r>
          </a:p>
          <a:p>
            <a:pPr marL="0" indent="0">
              <a:buNone/>
            </a:pPr>
            <a:endParaRPr lang="fr-FR" sz="2000" dirty="0"/>
          </a:p>
          <a:p>
            <a:pPr marL="0" indent="0">
              <a:buNone/>
            </a:pPr>
            <a:r>
              <a:rPr lang="fr-FR" sz="2000" dirty="0"/>
              <a:t>La topologie maillée est certes très efficace mais très chère et nécessite trop de câbles.</a:t>
            </a:r>
          </a:p>
          <a:p>
            <a:pPr marL="0" indent="0">
              <a:buNone/>
            </a:pPr>
            <a:endParaRPr lang="fr-FR" sz="2000" dirty="0"/>
          </a:p>
          <a:p>
            <a:pPr marL="0" indent="0">
              <a:buNone/>
            </a:pPr>
            <a:r>
              <a:rPr lang="fr-FR" sz="2000" dirty="0"/>
              <a:t>La topologie en étoile, celle que nous avons choisie, elle n’est pas affectée par une connexion défectueuse et permet une communication simultanée. Elle nécessite un hub qui lui est vital pour le fonctionnement du réseau ils seront donc sécurisés.</a:t>
            </a:r>
          </a:p>
        </p:txBody>
      </p:sp>
      <p:pic>
        <p:nvPicPr>
          <p:cNvPr id="6" name="Image 5">
            <a:extLst>
              <a:ext uri="{FF2B5EF4-FFF2-40B4-BE49-F238E27FC236}">
                <a16:creationId xmlns:a16="http://schemas.microsoft.com/office/drawing/2014/main" id="{64CE6DA7-8B6E-47B3-B769-2087EF700CA2}"/>
              </a:ext>
            </a:extLst>
          </p:cNvPr>
          <p:cNvPicPr>
            <a:picLocks noChangeAspect="1"/>
          </p:cNvPicPr>
          <p:nvPr/>
        </p:nvPicPr>
        <p:blipFill>
          <a:blip r:embed="rId2"/>
          <a:stretch>
            <a:fillRect/>
          </a:stretch>
        </p:blipFill>
        <p:spPr>
          <a:xfrm>
            <a:off x="9730887" y="4403085"/>
            <a:ext cx="1145454" cy="941265"/>
          </a:xfrm>
          <a:prstGeom prst="rect">
            <a:avLst/>
          </a:prstGeom>
        </p:spPr>
      </p:pic>
      <p:pic>
        <p:nvPicPr>
          <p:cNvPr id="9" name="Image 8" descr="Une image contenant capture d’écran&#10;&#10;Description générée avec un niveau de confiance élevé">
            <a:extLst>
              <a:ext uri="{FF2B5EF4-FFF2-40B4-BE49-F238E27FC236}">
                <a16:creationId xmlns:a16="http://schemas.microsoft.com/office/drawing/2014/main" id="{A3D9F3DE-DA65-4C5D-8C05-F2A5B7B613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7709" y="5609387"/>
            <a:ext cx="1240475" cy="567576"/>
          </a:xfrm>
          <a:prstGeom prst="rect">
            <a:avLst/>
          </a:prstGeom>
        </p:spPr>
      </p:pic>
      <p:pic>
        <p:nvPicPr>
          <p:cNvPr id="12" name="Image 11" descr="Une image contenant capture d’écran&#10;&#10;Description générée avec un niveau de confiance élevé">
            <a:extLst>
              <a:ext uri="{FF2B5EF4-FFF2-40B4-BE49-F238E27FC236}">
                <a16:creationId xmlns:a16="http://schemas.microsoft.com/office/drawing/2014/main" id="{B05515BC-E2DD-457B-8C27-CB665160AE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42689" y="2612209"/>
            <a:ext cx="1324826" cy="445795"/>
          </a:xfrm>
          <a:prstGeom prst="rect">
            <a:avLst/>
          </a:prstGeom>
        </p:spPr>
      </p:pic>
      <p:pic>
        <p:nvPicPr>
          <p:cNvPr id="15" name="Image 14" descr="Une image contenant sport athlétique, sport&#10;&#10;Description générée avec un niveau de confiance élevé">
            <a:extLst>
              <a:ext uri="{FF2B5EF4-FFF2-40B4-BE49-F238E27FC236}">
                <a16:creationId xmlns:a16="http://schemas.microsoft.com/office/drawing/2014/main" id="{29F3AFC8-3D01-4CC5-ADA0-E35595C4F8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4066" y="3384790"/>
            <a:ext cx="1159097" cy="879516"/>
          </a:xfrm>
          <a:prstGeom prst="rect">
            <a:avLst/>
          </a:prstGeom>
        </p:spPr>
      </p:pic>
      <p:pic>
        <p:nvPicPr>
          <p:cNvPr id="16" name="Image 15">
            <a:extLst>
              <a:ext uri="{FF2B5EF4-FFF2-40B4-BE49-F238E27FC236}">
                <a16:creationId xmlns:a16="http://schemas.microsoft.com/office/drawing/2014/main" id="{C8E93371-A491-4DFC-8CDD-8B59327914B1}"/>
              </a:ext>
            </a:extLst>
          </p:cNvPr>
          <p:cNvPicPr>
            <a:picLocks noChangeAspect="1"/>
          </p:cNvPicPr>
          <p:nvPr/>
        </p:nvPicPr>
        <p:blipFill>
          <a:blip r:embed="rId6"/>
          <a:stretch>
            <a:fillRect/>
          </a:stretch>
        </p:blipFill>
        <p:spPr>
          <a:xfrm>
            <a:off x="10661771" y="0"/>
            <a:ext cx="1530229" cy="810838"/>
          </a:xfrm>
          <a:prstGeom prst="rect">
            <a:avLst/>
          </a:prstGeom>
        </p:spPr>
      </p:pic>
    </p:spTree>
    <p:extLst>
      <p:ext uri="{BB962C8B-B14F-4D97-AF65-F5344CB8AC3E}">
        <p14:creationId xmlns:p14="http://schemas.microsoft.com/office/powerpoint/2010/main" val="182945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3CAC65-9B3B-4162-B7E6-B64827F14ADD}"/>
              </a:ext>
            </a:extLst>
          </p:cNvPr>
          <p:cNvSpPr>
            <a:spLocks noGrp="1"/>
          </p:cNvSpPr>
          <p:nvPr>
            <p:ph type="title"/>
          </p:nvPr>
        </p:nvSpPr>
        <p:spPr/>
        <p:txBody>
          <a:bodyPr/>
          <a:lstStyle/>
          <a:p>
            <a:r>
              <a:rPr lang="fr-FR" dirty="0">
                <a:latin typeface="Tw Cen MT Condensed Extra Bold" panose="020B0803020202020204" pitchFamily="34" charset="0"/>
              </a:rPr>
              <a:t>Plan logique:</a:t>
            </a:r>
          </a:p>
        </p:txBody>
      </p:sp>
      <p:pic>
        <p:nvPicPr>
          <p:cNvPr id="4" name="Image 3">
            <a:extLst>
              <a:ext uri="{FF2B5EF4-FFF2-40B4-BE49-F238E27FC236}">
                <a16:creationId xmlns:a16="http://schemas.microsoft.com/office/drawing/2014/main" id="{D7973C7B-64B4-4F00-BAEE-2C704CAF107B}"/>
              </a:ext>
            </a:extLst>
          </p:cNvPr>
          <p:cNvPicPr>
            <a:picLocks noChangeAspect="1"/>
          </p:cNvPicPr>
          <p:nvPr/>
        </p:nvPicPr>
        <p:blipFill>
          <a:blip r:embed="rId2"/>
          <a:stretch>
            <a:fillRect/>
          </a:stretch>
        </p:blipFill>
        <p:spPr>
          <a:xfrm>
            <a:off x="838200" y="1690688"/>
            <a:ext cx="7684363" cy="5207776"/>
          </a:xfrm>
          <a:prstGeom prst="rect">
            <a:avLst/>
          </a:prstGeom>
        </p:spPr>
      </p:pic>
      <p:sp>
        <p:nvSpPr>
          <p:cNvPr id="5" name="ZoneTexte 4">
            <a:extLst>
              <a:ext uri="{FF2B5EF4-FFF2-40B4-BE49-F238E27FC236}">
                <a16:creationId xmlns:a16="http://schemas.microsoft.com/office/drawing/2014/main" id="{97A0E949-A56D-4AE4-BFAC-7447E94DFEFE}"/>
              </a:ext>
            </a:extLst>
          </p:cNvPr>
          <p:cNvSpPr txBox="1"/>
          <p:nvPr/>
        </p:nvSpPr>
        <p:spPr>
          <a:xfrm>
            <a:off x="8824404" y="1828800"/>
            <a:ext cx="3266982" cy="5078313"/>
          </a:xfrm>
          <a:prstGeom prst="rect">
            <a:avLst/>
          </a:prstGeom>
          <a:noFill/>
        </p:spPr>
        <p:txBody>
          <a:bodyPr wrap="square" rtlCol="0">
            <a:spAutoFit/>
          </a:bodyPr>
          <a:lstStyle/>
          <a:p>
            <a:r>
              <a:rPr lang="fr-FR" dirty="0">
                <a:solidFill>
                  <a:srgbClr val="00B050"/>
                </a:solidFill>
              </a:rPr>
              <a:t>Bureaux verts:</a:t>
            </a:r>
            <a:r>
              <a:rPr lang="fr-FR" dirty="0"/>
              <a:t>	LOL</a:t>
            </a:r>
          </a:p>
          <a:p>
            <a:endParaRPr lang="fr-FR" dirty="0"/>
          </a:p>
          <a:p>
            <a:r>
              <a:rPr lang="fr-FR" dirty="0">
                <a:solidFill>
                  <a:srgbClr val="FFC000"/>
                </a:solidFill>
              </a:rPr>
              <a:t>Bureaux jaunes:</a:t>
            </a:r>
            <a:r>
              <a:rPr lang="fr-FR" dirty="0"/>
              <a:t>	CSGO</a:t>
            </a:r>
          </a:p>
          <a:p>
            <a:endParaRPr lang="fr-FR" dirty="0"/>
          </a:p>
          <a:p>
            <a:r>
              <a:rPr lang="fr-FR" dirty="0">
                <a:solidFill>
                  <a:srgbClr val="00B0F0"/>
                </a:solidFill>
              </a:rPr>
              <a:t>Bureaux Bleus:</a:t>
            </a:r>
            <a:r>
              <a:rPr lang="fr-FR" dirty="0"/>
              <a:t>	PUBG</a:t>
            </a:r>
          </a:p>
          <a:p>
            <a:endParaRPr lang="fr-FR" dirty="0"/>
          </a:p>
          <a:p>
            <a:r>
              <a:rPr lang="fr-FR" dirty="0">
                <a:solidFill>
                  <a:srgbClr val="7030A0"/>
                </a:solidFill>
              </a:rPr>
              <a:t>Bureaux Violet:      </a:t>
            </a:r>
            <a:r>
              <a:rPr lang="fr-FR" dirty="0"/>
              <a:t>Rocket League</a:t>
            </a:r>
          </a:p>
          <a:p>
            <a:endParaRPr lang="fr-FR" dirty="0"/>
          </a:p>
          <a:p>
            <a:r>
              <a:rPr lang="fr-FR" dirty="0"/>
              <a:t>Bureaux Noirs:	Hearthstone</a:t>
            </a:r>
          </a:p>
          <a:p>
            <a:endParaRPr lang="fr-FR" dirty="0"/>
          </a:p>
          <a:p>
            <a:r>
              <a:rPr lang="fr-FR" dirty="0">
                <a:solidFill>
                  <a:schemeClr val="bg1">
                    <a:lumMod val="65000"/>
                  </a:schemeClr>
                </a:solidFill>
              </a:rPr>
              <a:t>Bureaux Gris (Gauche): </a:t>
            </a:r>
            <a:r>
              <a:rPr lang="fr-FR" dirty="0"/>
              <a:t>serveurs</a:t>
            </a:r>
          </a:p>
          <a:p>
            <a:endParaRPr lang="fr-FR" dirty="0"/>
          </a:p>
          <a:p>
            <a:r>
              <a:rPr lang="fr-FR" dirty="0">
                <a:solidFill>
                  <a:schemeClr val="bg1">
                    <a:lumMod val="65000"/>
                  </a:schemeClr>
                </a:solidFill>
              </a:rPr>
              <a:t>Bureaux Gris (Droite): </a:t>
            </a:r>
            <a:r>
              <a:rPr lang="fr-FR" dirty="0"/>
              <a:t>Stands</a:t>
            </a:r>
          </a:p>
          <a:p>
            <a:endParaRPr lang="fr-FR" dirty="0"/>
          </a:p>
          <a:p>
            <a:r>
              <a:rPr lang="fr-FR" dirty="0">
                <a:solidFill>
                  <a:srgbClr val="FF0000"/>
                </a:solidFill>
              </a:rPr>
              <a:t>Bureaux Rouges:  </a:t>
            </a:r>
            <a:r>
              <a:rPr lang="fr-FR" dirty="0"/>
              <a:t>Présentateurs</a:t>
            </a:r>
          </a:p>
          <a:p>
            <a:endParaRPr lang="fr-FR" dirty="0"/>
          </a:p>
          <a:p>
            <a:r>
              <a:rPr lang="fr-FR" dirty="0">
                <a:solidFill>
                  <a:schemeClr val="accent5">
                    <a:lumMod val="60000"/>
                    <a:lumOff val="40000"/>
                  </a:schemeClr>
                </a:solidFill>
              </a:rPr>
              <a:t>Ecran géant </a:t>
            </a:r>
            <a:r>
              <a:rPr lang="fr-FR" dirty="0"/>
              <a:t>de 75 mètres carrés</a:t>
            </a:r>
          </a:p>
          <a:p>
            <a:endParaRPr lang="fr-FR" dirty="0"/>
          </a:p>
        </p:txBody>
      </p:sp>
      <p:pic>
        <p:nvPicPr>
          <p:cNvPr id="3" name="Image 2">
            <a:extLst>
              <a:ext uri="{FF2B5EF4-FFF2-40B4-BE49-F238E27FC236}">
                <a16:creationId xmlns:a16="http://schemas.microsoft.com/office/drawing/2014/main" id="{F47BB1FD-37B3-4EBE-899B-61497C2C329C}"/>
              </a:ext>
            </a:extLst>
          </p:cNvPr>
          <p:cNvPicPr>
            <a:picLocks noChangeAspect="1"/>
          </p:cNvPicPr>
          <p:nvPr/>
        </p:nvPicPr>
        <p:blipFill>
          <a:blip r:embed="rId3"/>
          <a:stretch>
            <a:fillRect/>
          </a:stretch>
        </p:blipFill>
        <p:spPr>
          <a:xfrm>
            <a:off x="10661771" y="0"/>
            <a:ext cx="1530229" cy="810838"/>
          </a:xfrm>
          <a:prstGeom prst="rect">
            <a:avLst/>
          </a:prstGeom>
        </p:spPr>
      </p:pic>
    </p:spTree>
    <p:extLst>
      <p:ext uri="{BB962C8B-B14F-4D97-AF65-F5344CB8AC3E}">
        <p14:creationId xmlns:p14="http://schemas.microsoft.com/office/powerpoint/2010/main" val="9756907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F0F2389-A5A1-482D-A498-D5A0B18B23B2}"/>
              </a:ext>
            </a:extLst>
          </p:cNvPr>
          <p:cNvSpPr>
            <a:spLocks noGrp="1"/>
          </p:cNvSpPr>
          <p:nvPr>
            <p:ph type="title"/>
          </p:nvPr>
        </p:nvSpPr>
        <p:spPr/>
        <p:txBody>
          <a:bodyPr/>
          <a:lstStyle/>
          <a:p>
            <a:r>
              <a:rPr lang="fr-FR" dirty="0">
                <a:latin typeface="Tw Cen MT Condensed Extra Bold" panose="020B0803020202020204" pitchFamily="34" charset="0"/>
              </a:rPr>
              <a:t>Plan physique:</a:t>
            </a:r>
          </a:p>
        </p:txBody>
      </p:sp>
      <p:pic>
        <p:nvPicPr>
          <p:cNvPr id="3" name="Image 2">
            <a:extLst>
              <a:ext uri="{FF2B5EF4-FFF2-40B4-BE49-F238E27FC236}">
                <a16:creationId xmlns:a16="http://schemas.microsoft.com/office/drawing/2014/main" id="{A2CE720A-4DF8-46B2-9C8C-2972C6C9F621}"/>
              </a:ext>
            </a:extLst>
          </p:cNvPr>
          <p:cNvPicPr>
            <a:picLocks noChangeAspect="1"/>
          </p:cNvPicPr>
          <p:nvPr/>
        </p:nvPicPr>
        <p:blipFill>
          <a:blip r:embed="rId2"/>
          <a:stretch>
            <a:fillRect/>
          </a:stretch>
        </p:blipFill>
        <p:spPr>
          <a:xfrm>
            <a:off x="838200" y="1491612"/>
            <a:ext cx="7547700" cy="5077336"/>
          </a:xfrm>
          <a:prstGeom prst="rect">
            <a:avLst/>
          </a:prstGeom>
        </p:spPr>
      </p:pic>
      <p:sp>
        <p:nvSpPr>
          <p:cNvPr id="4" name="ZoneTexte 3">
            <a:extLst>
              <a:ext uri="{FF2B5EF4-FFF2-40B4-BE49-F238E27FC236}">
                <a16:creationId xmlns:a16="http://schemas.microsoft.com/office/drawing/2014/main" id="{FBE5F9D8-072E-4BA1-AE16-490D616612AC}"/>
              </a:ext>
            </a:extLst>
          </p:cNvPr>
          <p:cNvSpPr txBox="1"/>
          <p:nvPr/>
        </p:nvSpPr>
        <p:spPr>
          <a:xfrm>
            <a:off x="8487052" y="1690688"/>
            <a:ext cx="3346882" cy="3970318"/>
          </a:xfrm>
          <a:prstGeom prst="rect">
            <a:avLst/>
          </a:prstGeom>
          <a:noFill/>
        </p:spPr>
        <p:txBody>
          <a:bodyPr wrap="square" rtlCol="0">
            <a:spAutoFit/>
          </a:bodyPr>
          <a:lstStyle/>
          <a:p>
            <a:r>
              <a:rPr lang="fr-FR" dirty="0"/>
              <a:t>Routeur:</a:t>
            </a:r>
          </a:p>
          <a:p>
            <a:endParaRPr lang="fr-FR" dirty="0"/>
          </a:p>
          <a:p>
            <a:endParaRPr lang="fr-FR" dirty="0"/>
          </a:p>
          <a:p>
            <a:r>
              <a:rPr lang="fr-FR" dirty="0"/>
              <a:t>Switches:</a:t>
            </a:r>
          </a:p>
          <a:p>
            <a:endParaRPr lang="fr-FR" dirty="0"/>
          </a:p>
          <a:p>
            <a:endParaRPr lang="fr-FR" dirty="0"/>
          </a:p>
          <a:p>
            <a:r>
              <a:rPr lang="fr-FR" dirty="0"/>
              <a:t>Borne Wifi:</a:t>
            </a:r>
          </a:p>
          <a:p>
            <a:endParaRPr lang="fr-FR" dirty="0"/>
          </a:p>
          <a:p>
            <a:endParaRPr lang="fr-FR" dirty="0"/>
          </a:p>
          <a:p>
            <a:r>
              <a:rPr lang="fr-FR" dirty="0"/>
              <a:t>Répéteur wifi:</a:t>
            </a:r>
          </a:p>
          <a:p>
            <a:endParaRPr lang="fr-FR" dirty="0"/>
          </a:p>
          <a:p>
            <a:endParaRPr lang="fr-FR" dirty="0"/>
          </a:p>
          <a:p>
            <a:r>
              <a:rPr lang="fr-FR" dirty="0"/>
              <a:t>Bureaux des</a:t>
            </a:r>
          </a:p>
          <a:p>
            <a:r>
              <a:rPr lang="fr-FR" dirty="0"/>
              <a:t>Joueurs:</a:t>
            </a:r>
          </a:p>
        </p:txBody>
      </p:sp>
      <p:pic>
        <p:nvPicPr>
          <p:cNvPr id="5" name="Image 4">
            <a:extLst>
              <a:ext uri="{FF2B5EF4-FFF2-40B4-BE49-F238E27FC236}">
                <a16:creationId xmlns:a16="http://schemas.microsoft.com/office/drawing/2014/main" id="{B39526E9-E477-4415-8499-B56AD097A4ED}"/>
              </a:ext>
            </a:extLst>
          </p:cNvPr>
          <p:cNvPicPr>
            <a:picLocks noChangeAspect="1"/>
          </p:cNvPicPr>
          <p:nvPr/>
        </p:nvPicPr>
        <p:blipFill>
          <a:blip r:embed="rId3"/>
          <a:stretch>
            <a:fillRect/>
          </a:stretch>
        </p:blipFill>
        <p:spPr>
          <a:xfrm>
            <a:off x="10326163" y="1684030"/>
            <a:ext cx="523875" cy="504825"/>
          </a:xfrm>
          <a:prstGeom prst="rect">
            <a:avLst/>
          </a:prstGeom>
        </p:spPr>
      </p:pic>
      <p:pic>
        <p:nvPicPr>
          <p:cNvPr id="7" name="Image 6">
            <a:extLst>
              <a:ext uri="{FF2B5EF4-FFF2-40B4-BE49-F238E27FC236}">
                <a16:creationId xmlns:a16="http://schemas.microsoft.com/office/drawing/2014/main" id="{592838F1-567C-4AF6-8E1E-B93666B607D3}"/>
              </a:ext>
            </a:extLst>
          </p:cNvPr>
          <p:cNvPicPr>
            <a:picLocks noChangeAspect="1"/>
          </p:cNvPicPr>
          <p:nvPr/>
        </p:nvPicPr>
        <p:blipFill>
          <a:blip r:embed="rId4"/>
          <a:stretch>
            <a:fillRect/>
          </a:stretch>
        </p:blipFill>
        <p:spPr>
          <a:xfrm>
            <a:off x="10307112" y="2466668"/>
            <a:ext cx="561975" cy="542925"/>
          </a:xfrm>
          <a:prstGeom prst="rect">
            <a:avLst/>
          </a:prstGeom>
        </p:spPr>
      </p:pic>
      <p:pic>
        <p:nvPicPr>
          <p:cNvPr id="8" name="Image 7">
            <a:extLst>
              <a:ext uri="{FF2B5EF4-FFF2-40B4-BE49-F238E27FC236}">
                <a16:creationId xmlns:a16="http://schemas.microsoft.com/office/drawing/2014/main" id="{693D6F4F-D66B-486D-B176-A401287EB056}"/>
              </a:ext>
            </a:extLst>
          </p:cNvPr>
          <p:cNvPicPr>
            <a:picLocks noChangeAspect="1"/>
          </p:cNvPicPr>
          <p:nvPr/>
        </p:nvPicPr>
        <p:blipFill>
          <a:blip r:embed="rId5"/>
          <a:stretch>
            <a:fillRect/>
          </a:stretch>
        </p:blipFill>
        <p:spPr>
          <a:xfrm>
            <a:off x="10326163" y="3287406"/>
            <a:ext cx="581025" cy="561975"/>
          </a:xfrm>
          <a:prstGeom prst="rect">
            <a:avLst/>
          </a:prstGeom>
        </p:spPr>
      </p:pic>
      <p:pic>
        <p:nvPicPr>
          <p:cNvPr id="9" name="Image 8">
            <a:extLst>
              <a:ext uri="{FF2B5EF4-FFF2-40B4-BE49-F238E27FC236}">
                <a16:creationId xmlns:a16="http://schemas.microsoft.com/office/drawing/2014/main" id="{C7B5A545-25FC-44FB-8690-41BE6D8ABD63}"/>
              </a:ext>
            </a:extLst>
          </p:cNvPr>
          <p:cNvPicPr>
            <a:picLocks noChangeAspect="1"/>
          </p:cNvPicPr>
          <p:nvPr/>
        </p:nvPicPr>
        <p:blipFill>
          <a:blip r:embed="rId6"/>
          <a:stretch>
            <a:fillRect/>
          </a:stretch>
        </p:blipFill>
        <p:spPr>
          <a:xfrm>
            <a:off x="10326162" y="4159800"/>
            <a:ext cx="691025" cy="552450"/>
          </a:xfrm>
          <a:prstGeom prst="rect">
            <a:avLst/>
          </a:prstGeom>
        </p:spPr>
      </p:pic>
      <p:pic>
        <p:nvPicPr>
          <p:cNvPr id="10" name="Image 9">
            <a:extLst>
              <a:ext uri="{FF2B5EF4-FFF2-40B4-BE49-F238E27FC236}">
                <a16:creationId xmlns:a16="http://schemas.microsoft.com/office/drawing/2014/main" id="{374F5447-43BD-4D46-86BC-F8380AC64858}"/>
              </a:ext>
            </a:extLst>
          </p:cNvPr>
          <p:cNvPicPr>
            <a:picLocks noChangeAspect="1"/>
          </p:cNvPicPr>
          <p:nvPr/>
        </p:nvPicPr>
        <p:blipFill>
          <a:blip r:embed="rId7"/>
          <a:stretch>
            <a:fillRect/>
          </a:stretch>
        </p:blipFill>
        <p:spPr>
          <a:xfrm>
            <a:off x="10326163" y="5022669"/>
            <a:ext cx="603382" cy="644995"/>
          </a:xfrm>
          <a:prstGeom prst="rect">
            <a:avLst/>
          </a:prstGeom>
        </p:spPr>
      </p:pic>
      <p:pic>
        <p:nvPicPr>
          <p:cNvPr id="11" name="Image 10">
            <a:extLst>
              <a:ext uri="{FF2B5EF4-FFF2-40B4-BE49-F238E27FC236}">
                <a16:creationId xmlns:a16="http://schemas.microsoft.com/office/drawing/2014/main" id="{F4704E84-C470-4706-ABF3-6CD451C5116E}"/>
              </a:ext>
            </a:extLst>
          </p:cNvPr>
          <p:cNvPicPr>
            <a:picLocks noChangeAspect="1"/>
          </p:cNvPicPr>
          <p:nvPr/>
        </p:nvPicPr>
        <p:blipFill>
          <a:blip r:embed="rId8"/>
          <a:stretch>
            <a:fillRect/>
          </a:stretch>
        </p:blipFill>
        <p:spPr>
          <a:xfrm>
            <a:off x="10661771" y="0"/>
            <a:ext cx="1530229" cy="810838"/>
          </a:xfrm>
          <a:prstGeom prst="rect">
            <a:avLst/>
          </a:prstGeom>
        </p:spPr>
      </p:pic>
    </p:spTree>
    <p:extLst>
      <p:ext uri="{BB962C8B-B14F-4D97-AF65-F5344CB8AC3E}">
        <p14:creationId xmlns:p14="http://schemas.microsoft.com/office/powerpoint/2010/main" val="3726525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descr="Une image contenant capture d’écran&#10;&#10;Description générée avec un niveau de confiance très élevé">
            <a:extLst>
              <a:ext uri="{FF2B5EF4-FFF2-40B4-BE49-F238E27FC236}">
                <a16:creationId xmlns:a16="http://schemas.microsoft.com/office/drawing/2014/main" id="{63BF398E-8711-4154-9832-1287F628689E}"/>
              </a:ext>
            </a:extLst>
          </p:cNvPr>
          <p:cNvPicPr>
            <a:picLocks noChangeAspect="1"/>
          </p:cNvPicPr>
          <p:nvPr/>
        </p:nvPicPr>
        <p:blipFill>
          <a:blip r:embed="rId2"/>
          <a:stretch>
            <a:fillRect/>
          </a:stretch>
        </p:blipFill>
        <p:spPr>
          <a:xfrm>
            <a:off x="416972" y="2145744"/>
            <a:ext cx="11358056" cy="4060504"/>
          </a:xfrm>
          <a:prstGeom prst="rect">
            <a:avLst/>
          </a:prstGeom>
        </p:spPr>
      </p:pic>
      <p:sp>
        <p:nvSpPr>
          <p:cNvPr id="2" name="Titre 1">
            <a:extLst>
              <a:ext uri="{FF2B5EF4-FFF2-40B4-BE49-F238E27FC236}">
                <a16:creationId xmlns:a16="http://schemas.microsoft.com/office/drawing/2014/main" id="{724BAD1D-0698-4A1C-A450-9789329FC8E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Adressage</a:t>
            </a:r>
          </a:p>
        </p:txBody>
      </p:sp>
    </p:spTree>
    <p:extLst>
      <p:ext uri="{BB962C8B-B14F-4D97-AF65-F5344CB8AC3E}">
        <p14:creationId xmlns:p14="http://schemas.microsoft.com/office/powerpoint/2010/main" val="909773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75">
            <a:extLst>
              <a:ext uri="{FF2B5EF4-FFF2-40B4-BE49-F238E27FC236}">
                <a16:creationId xmlns:a16="http://schemas.microsoft.com/office/drawing/2014/main" id="{869A01FF-E930-4B34-9942-5ACABF37FE8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691640"/>
            <a:ext cx="10052100" cy="5166360"/>
          </a:xfrm>
          <a:custGeom>
            <a:avLst/>
            <a:gdLst>
              <a:gd name="connsiteX0" fmla="*/ 0 w 9786594"/>
              <a:gd name="connsiteY0" fmla="*/ 0 h 5032376"/>
              <a:gd name="connsiteX1" fmla="*/ 2130696 w 9786594"/>
              <a:gd name="connsiteY1" fmla="*/ 0 h 5032376"/>
              <a:gd name="connsiteX2" fmla="*/ 4685057 w 9786594"/>
              <a:gd name="connsiteY2" fmla="*/ 0 h 5032376"/>
              <a:gd name="connsiteX3" fmla="*/ 6291520 w 9786594"/>
              <a:gd name="connsiteY3" fmla="*/ 0 h 5032376"/>
              <a:gd name="connsiteX4" fmla="*/ 7449885 w 9786594"/>
              <a:gd name="connsiteY4" fmla="*/ 0 h 5032376"/>
              <a:gd name="connsiteX5" fmla="*/ 7455943 w 9786594"/>
              <a:gd name="connsiteY5" fmla="*/ 0 h 5032376"/>
              <a:gd name="connsiteX6" fmla="*/ 9786594 w 9786594"/>
              <a:gd name="connsiteY6" fmla="*/ 5032376 h 5032376"/>
              <a:gd name="connsiteX7" fmla="*/ 0 w 9786594"/>
              <a:gd name="connsiteY7" fmla="*/ 5032376 h 5032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86594" h="5032376">
                <a:moveTo>
                  <a:pt x="0" y="0"/>
                </a:moveTo>
                <a:lnTo>
                  <a:pt x="2130696" y="0"/>
                </a:lnTo>
                <a:lnTo>
                  <a:pt x="4685057" y="0"/>
                </a:lnTo>
                <a:lnTo>
                  <a:pt x="6291520" y="0"/>
                </a:lnTo>
                <a:lnTo>
                  <a:pt x="7449885" y="0"/>
                </a:lnTo>
                <a:lnTo>
                  <a:pt x="7455943" y="0"/>
                </a:lnTo>
                <a:lnTo>
                  <a:pt x="9786594" y="5032376"/>
                </a:lnTo>
                <a:lnTo>
                  <a:pt x="0" y="5032376"/>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9784AA69-DBEA-4112-BDC7-402C98240B9B}"/>
              </a:ext>
            </a:extLst>
          </p:cNvPr>
          <p:cNvSpPr>
            <a:spLocks noGrp="1"/>
          </p:cNvSpPr>
          <p:nvPr>
            <p:ph type="title"/>
          </p:nvPr>
        </p:nvSpPr>
        <p:spPr>
          <a:xfrm>
            <a:off x="838200" y="365125"/>
            <a:ext cx="10515600" cy="1325563"/>
          </a:xfrm>
        </p:spPr>
        <p:txBody>
          <a:bodyPr>
            <a:normAutofit/>
          </a:bodyPr>
          <a:lstStyle/>
          <a:p>
            <a:r>
              <a:rPr lang="fr-FR" dirty="0">
                <a:latin typeface="Tw Cen MT Condensed Extra Bold" panose="020B0803020202020204" pitchFamily="34" charset="0"/>
              </a:rPr>
              <a:t>Planning de déploiement:</a:t>
            </a:r>
          </a:p>
        </p:txBody>
      </p:sp>
      <p:sp>
        <p:nvSpPr>
          <p:cNvPr id="3" name="Espace réservé du contenu 2">
            <a:extLst>
              <a:ext uri="{FF2B5EF4-FFF2-40B4-BE49-F238E27FC236}">
                <a16:creationId xmlns:a16="http://schemas.microsoft.com/office/drawing/2014/main" id="{AA7F69B9-7C02-4B36-ACE6-6ED65F78F728}"/>
              </a:ext>
            </a:extLst>
          </p:cNvPr>
          <p:cNvSpPr>
            <a:spLocks noGrp="1"/>
          </p:cNvSpPr>
          <p:nvPr>
            <p:ph idx="1"/>
          </p:nvPr>
        </p:nvSpPr>
        <p:spPr>
          <a:xfrm>
            <a:off x="251210" y="2015405"/>
            <a:ext cx="7175616" cy="4706941"/>
          </a:xfrm>
        </p:spPr>
        <p:txBody>
          <a:bodyPr anchor="ctr">
            <a:normAutofit fontScale="70000" lnSpcReduction="20000"/>
          </a:bodyPr>
          <a:lstStyle/>
          <a:p>
            <a:r>
              <a:rPr lang="fr-FR" sz="2300" u="sng" dirty="0">
                <a:solidFill>
                  <a:srgbClr val="FF0000"/>
                </a:solidFill>
              </a:rPr>
              <a:t>JOUR 1 :</a:t>
            </a:r>
          </a:p>
          <a:p>
            <a:r>
              <a:rPr lang="fr-FR" sz="2300" dirty="0">
                <a:solidFill>
                  <a:srgbClr val="FFFF00"/>
                </a:solidFill>
              </a:rPr>
              <a:t>9h-12h </a:t>
            </a:r>
            <a:r>
              <a:rPr lang="fr-FR" sz="2300" dirty="0">
                <a:solidFill>
                  <a:schemeClr val="bg1"/>
                </a:solidFill>
              </a:rPr>
              <a:t> Installation des 255 tables et des chaises.</a:t>
            </a:r>
          </a:p>
          <a:p>
            <a:r>
              <a:rPr lang="fr-FR" sz="2300" dirty="0">
                <a:solidFill>
                  <a:srgbClr val="FFFF00"/>
                </a:solidFill>
              </a:rPr>
              <a:t>13h-15h </a:t>
            </a:r>
            <a:r>
              <a:rPr lang="fr-FR" sz="2300" dirty="0">
                <a:solidFill>
                  <a:schemeClr val="bg1"/>
                </a:solidFill>
              </a:rPr>
              <a:t> Aménagement des bureaux pour préparer l’accueil des exposants.</a:t>
            </a:r>
          </a:p>
          <a:p>
            <a:r>
              <a:rPr lang="fr-FR" sz="2300" dirty="0">
                <a:solidFill>
                  <a:srgbClr val="FFFF00"/>
                </a:solidFill>
              </a:rPr>
              <a:t>15h-17h</a:t>
            </a:r>
            <a:r>
              <a:rPr lang="fr-FR" sz="2300" dirty="0">
                <a:solidFill>
                  <a:schemeClr val="bg1"/>
                </a:solidFill>
              </a:rPr>
              <a:t>  Aménagement de la scène (Mise en place des 10 tables réservées aux finalistes et de l’écran géant avec test de la liaison entre l’ordinateur streamer et l’écran géant. Installation d’un jeu de lumière et d’un système de fumigène et effet pyrotechnique). </a:t>
            </a:r>
          </a:p>
          <a:p>
            <a:r>
              <a:rPr lang="fr-FR" sz="2300" dirty="0">
                <a:solidFill>
                  <a:srgbClr val="FFFF00"/>
                </a:solidFill>
              </a:rPr>
              <a:t>17h-18h</a:t>
            </a:r>
            <a:r>
              <a:rPr lang="fr-FR" sz="2300" dirty="0">
                <a:solidFill>
                  <a:schemeClr val="bg1"/>
                </a:solidFill>
              </a:rPr>
              <a:t>  Installation du routeur principal et de l’ordinateur administrateur dans la régie, et répartitions des différents switches et des points d’accès dans les bureaux prévus à cet effet. </a:t>
            </a:r>
          </a:p>
          <a:p>
            <a:r>
              <a:rPr lang="fr-FR" sz="2300" u="sng" dirty="0">
                <a:solidFill>
                  <a:srgbClr val="FF0000"/>
                </a:solidFill>
              </a:rPr>
              <a:t>JOUR 2 : </a:t>
            </a:r>
          </a:p>
          <a:p>
            <a:r>
              <a:rPr lang="fr-FR" sz="2300" dirty="0">
                <a:solidFill>
                  <a:srgbClr val="FFFF00"/>
                </a:solidFill>
              </a:rPr>
              <a:t>9h-12h</a:t>
            </a:r>
            <a:r>
              <a:rPr lang="fr-FR" sz="2300" dirty="0">
                <a:solidFill>
                  <a:schemeClr val="bg1"/>
                </a:solidFill>
              </a:rPr>
              <a:t>  Déploiement des câbles en suivant le plan physique. Mise en sécurité des câbles pour éviter que quelqu’un se prennent les pieds. </a:t>
            </a:r>
          </a:p>
          <a:p>
            <a:r>
              <a:rPr lang="fr-FR" sz="2300" dirty="0">
                <a:solidFill>
                  <a:srgbClr val="FFFF00"/>
                </a:solidFill>
              </a:rPr>
              <a:t>13h-15h</a:t>
            </a:r>
            <a:r>
              <a:rPr lang="fr-FR" sz="2300" dirty="0">
                <a:solidFill>
                  <a:schemeClr val="bg1"/>
                </a:solidFill>
              </a:rPr>
              <a:t>  Branchement des Switch avec le routeur et test de l’installation avec quelques ordinateurs test répartis dans la salle. </a:t>
            </a:r>
          </a:p>
          <a:p>
            <a:r>
              <a:rPr lang="fr-FR" sz="2300" dirty="0">
                <a:solidFill>
                  <a:srgbClr val="FFFF00"/>
                </a:solidFill>
              </a:rPr>
              <a:t>15h-19h</a:t>
            </a:r>
            <a:r>
              <a:rPr lang="fr-FR" sz="2300" dirty="0">
                <a:solidFill>
                  <a:schemeClr val="bg1"/>
                </a:solidFill>
              </a:rPr>
              <a:t> Installation des exposants, aménagement devant la billetterie pour gérer l’attente. </a:t>
            </a:r>
          </a:p>
          <a:p>
            <a:r>
              <a:rPr lang="fr-FR" sz="2300" dirty="0">
                <a:solidFill>
                  <a:schemeClr val="bg1"/>
                </a:solidFill>
              </a:rPr>
              <a:t>En parallèle, pointage des joueurs et affichage du planning des tournois.</a:t>
            </a:r>
          </a:p>
          <a:p>
            <a:endParaRPr lang="fr-FR" sz="1100" dirty="0">
              <a:solidFill>
                <a:schemeClr val="bg1"/>
              </a:solidFill>
            </a:endParaRPr>
          </a:p>
        </p:txBody>
      </p:sp>
      <p:pic>
        <p:nvPicPr>
          <p:cNvPr id="5" name="Image 4">
            <a:extLst>
              <a:ext uri="{FF2B5EF4-FFF2-40B4-BE49-F238E27FC236}">
                <a16:creationId xmlns:a16="http://schemas.microsoft.com/office/drawing/2014/main" id="{2E63BE7F-E47F-493A-A480-40F909293BA8}"/>
              </a:ext>
            </a:extLst>
          </p:cNvPr>
          <p:cNvPicPr>
            <a:picLocks noChangeAspect="1"/>
          </p:cNvPicPr>
          <p:nvPr/>
        </p:nvPicPr>
        <p:blipFill>
          <a:blip r:embed="rId2"/>
          <a:stretch>
            <a:fillRect/>
          </a:stretch>
        </p:blipFill>
        <p:spPr>
          <a:xfrm>
            <a:off x="9132277" y="3798277"/>
            <a:ext cx="3059723" cy="3059723"/>
          </a:xfrm>
          <a:prstGeom prst="rect">
            <a:avLst/>
          </a:prstGeom>
        </p:spPr>
      </p:pic>
      <p:pic>
        <p:nvPicPr>
          <p:cNvPr id="6" name="Image 5">
            <a:extLst>
              <a:ext uri="{FF2B5EF4-FFF2-40B4-BE49-F238E27FC236}">
                <a16:creationId xmlns:a16="http://schemas.microsoft.com/office/drawing/2014/main" id="{0B687075-A492-4149-A471-B980CA536C05}"/>
              </a:ext>
            </a:extLst>
          </p:cNvPr>
          <p:cNvPicPr>
            <a:picLocks noChangeAspect="1"/>
          </p:cNvPicPr>
          <p:nvPr/>
        </p:nvPicPr>
        <p:blipFill>
          <a:blip r:embed="rId3"/>
          <a:stretch>
            <a:fillRect/>
          </a:stretch>
        </p:blipFill>
        <p:spPr>
          <a:xfrm>
            <a:off x="10661771" y="0"/>
            <a:ext cx="1530229" cy="810838"/>
          </a:xfrm>
          <a:prstGeom prst="rect">
            <a:avLst/>
          </a:prstGeom>
        </p:spPr>
      </p:pic>
    </p:spTree>
    <p:extLst>
      <p:ext uri="{BB962C8B-B14F-4D97-AF65-F5344CB8AC3E}">
        <p14:creationId xmlns:p14="http://schemas.microsoft.com/office/powerpoint/2010/main" val="2315719355"/>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972</TotalTime>
  <Words>847</Words>
  <Application>Microsoft Office PowerPoint</Application>
  <PresentationFormat>Grand écran</PresentationFormat>
  <Paragraphs>159</Paragraphs>
  <Slides>23</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23</vt:i4>
      </vt:variant>
    </vt:vector>
  </HeadingPairs>
  <TitlesOfParts>
    <vt:vector size="28" baseType="lpstr">
      <vt:lpstr>Arial</vt:lpstr>
      <vt:lpstr>Calibri</vt:lpstr>
      <vt:lpstr>Calibri Light</vt:lpstr>
      <vt:lpstr>Tw Cen MT Condensed Extra Bold</vt:lpstr>
      <vt:lpstr>Thème Office</vt:lpstr>
      <vt:lpstr>Présentation PowerPoint</vt:lpstr>
      <vt:lpstr>Sommaire:</vt:lpstr>
      <vt:lpstr>Matériel:</vt:lpstr>
      <vt:lpstr>Répartition de la consommation électrique:</vt:lpstr>
      <vt:lpstr>Topologie des équipements électroniques:</vt:lpstr>
      <vt:lpstr>Plan logique:</vt:lpstr>
      <vt:lpstr>Plan physique:</vt:lpstr>
      <vt:lpstr>Adressage</vt:lpstr>
      <vt:lpstr>Planning de déploiement:</vt:lpstr>
      <vt:lpstr>Plannings:</vt:lpstr>
      <vt:lpstr>Présentation PowerPoint</vt:lpstr>
      <vt:lpstr>Planning LOL</vt:lpstr>
      <vt:lpstr>Présentation PowerPoint</vt:lpstr>
      <vt:lpstr>Planning CSGO</vt:lpstr>
      <vt:lpstr>Planning Rocket League</vt:lpstr>
      <vt:lpstr>Présentation PowerPoint</vt:lpstr>
      <vt:lpstr>Présentation PowerPoint</vt:lpstr>
      <vt:lpstr>Planning Hearthstone</vt:lpstr>
      <vt:lpstr>Planning PUBG</vt:lpstr>
      <vt:lpstr>Problèmes rencontrés:</vt:lpstr>
      <vt:lpstr>Sponsors</vt:lpstr>
      <vt:lpstr>Devis:</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Maxime MAITRE</dc:creator>
  <cp:lastModifiedBy>Maxime MAITRE</cp:lastModifiedBy>
  <cp:revision>186</cp:revision>
  <dcterms:created xsi:type="dcterms:W3CDTF">2017-12-20T08:38:38Z</dcterms:created>
  <dcterms:modified xsi:type="dcterms:W3CDTF">2017-12-21T16:16:53Z</dcterms:modified>
</cp:coreProperties>
</file>